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1"/>
  </p:notesMasterIdLst>
  <p:sldIdLst>
    <p:sldId id="256" r:id="rId2"/>
    <p:sldId id="401" r:id="rId3"/>
    <p:sldId id="605" r:id="rId4"/>
    <p:sldId id="257" r:id="rId5"/>
    <p:sldId id="606" r:id="rId6"/>
    <p:sldId id="607" r:id="rId7"/>
    <p:sldId id="402" r:id="rId8"/>
    <p:sldId id="608" r:id="rId9"/>
    <p:sldId id="609" r:id="rId10"/>
    <p:sldId id="619" r:id="rId11"/>
    <p:sldId id="403" r:id="rId12"/>
    <p:sldId id="404" r:id="rId13"/>
    <p:sldId id="620" r:id="rId14"/>
    <p:sldId id="407" r:id="rId15"/>
    <p:sldId id="408" r:id="rId16"/>
    <p:sldId id="621" r:id="rId17"/>
    <p:sldId id="411" r:id="rId18"/>
    <p:sldId id="412" r:id="rId19"/>
    <p:sldId id="413" r:id="rId20"/>
    <p:sldId id="414" r:id="rId21"/>
    <p:sldId id="415" r:id="rId22"/>
    <p:sldId id="416" r:id="rId23"/>
    <p:sldId id="417" r:id="rId24"/>
    <p:sldId id="418" r:id="rId25"/>
    <p:sldId id="419" r:id="rId26"/>
    <p:sldId id="420" r:id="rId27"/>
    <p:sldId id="421" r:id="rId28"/>
    <p:sldId id="422" r:id="rId29"/>
    <p:sldId id="423" r:id="rId30"/>
    <p:sldId id="424" r:id="rId31"/>
    <p:sldId id="425" r:id="rId32"/>
    <p:sldId id="426" r:id="rId33"/>
    <p:sldId id="427" r:id="rId34"/>
    <p:sldId id="428" r:id="rId35"/>
    <p:sldId id="429" r:id="rId36"/>
    <p:sldId id="430" r:id="rId37"/>
    <p:sldId id="431" r:id="rId38"/>
    <p:sldId id="432" r:id="rId39"/>
    <p:sldId id="610" r:id="rId40"/>
    <p:sldId id="611" r:id="rId41"/>
    <p:sldId id="523" r:id="rId42"/>
    <p:sldId id="524" r:id="rId43"/>
    <p:sldId id="525" r:id="rId44"/>
    <p:sldId id="527" r:id="rId45"/>
    <p:sldId id="528" r:id="rId46"/>
    <p:sldId id="529" r:id="rId47"/>
    <p:sldId id="530" r:id="rId48"/>
    <p:sldId id="531" r:id="rId49"/>
    <p:sldId id="532" r:id="rId50"/>
    <p:sldId id="433" r:id="rId51"/>
    <p:sldId id="612" r:id="rId52"/>
    <p:sldId id="613" r:id="rId53"/>
    <p:sldId id="622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533" r:id="rId63"/>
    <p:sldId id="539" r:id="rId64"/>
    <p:sldId id="540" r:id="rId65"/>
    <p:sldId id="351" r:id="rId66"/>
    <p:sldId id="352" r:id="rId67"/>
    <p:sldId id="353" r:id="rId68"/>
    <p:sldId id="354" r:id="rId69"/>
    <p:sldId id="355" r:id="rId70"/>
    <p:sldId id="356" r:id="rId71"/>
    <p:sldId id="357" r:id="rId72"/>
    <p:sldId id="358" r:id="rId73"/>
    <p:sldId id="534" r:id="rId74"/>
    <p:sldId id="541" r:id="rId75"/>
    <p:sldId id="542" r:id="rId76"/>
    <p:sldId id="359" r:id="rId77"/>
    <p:sldId id="360" r:id="rId78"/>
    <p:sldId id="442" r:id="rId79"/>
    <p:sldId id="443" r:id="rId80"/>
    <p:sldId id="444" r:id="rId81"/>
    <p:sldId id="445" r:id="rId82"/>
    <p:sldId id="446" r:id="rId83"/>
    <p:sldId id="447" r:id="rId84"/>
    <p:sldId id="448" r:id="rId85"/>
    <p:sldId id="535" r:id="rId86"/>
    <p:sldId id="543" r:id="rId87"/>
    <p:sldId id="544" r:id="rId88"/>
    <p:sldId id="449" r:id="rId89"/>
    <p:sldId id="450" r:id="rId90"/>
    <p:sldId id="451" r:id="rId91"/>
    <p:sldId id="452" r:id="rId92"/>
    <p:sldId id="453" r:id="rId93"/>
    <p:sldId id="454" r:id="rId94"/>
    <p:sldId id="455" r:id="rId95"/>
    <p:sldId id="456" r:id="rId96"/>
    <p:sldId id="536" r:id="rId97"/>
    <p:sldId id="545" r:id="rId98"/>
    <p:sldId id="546" r:id="rId99"/>
    <p:sldId id="458" r:id="rId100"/>
    <p:sldId id="459" r:id="rId101"/>
    <p:sldId id="460" r:id="rId102"/>
    <p:sldId id="461" r:id="rId103"/>
    <p:sldId id="462" r:id="rId104"/>
    <p:sldId id="463" r:id="rId105"/>
    <p:sldId id="464" r:id="rId106"/>
    <p:sldId id="465" r:id="rId107"/>
    <p:sldId id="466" r:id="rId108"/>
    <p:sldId id="467" r:id="rId109"/>
    <p:sldId id="468" r:id="rId110"/>
    <p:sldId id="469" r:id="rId111"/>
    <p:sldId id="623" r:id="rId112"/>
    <p:sldId id="470" r:id="rId113"/>
    <p:sldId id="471" r:id="rId114"/>
    <p:sldId id="472" r:id="rId115"/>
    <p:sldId id="473" r:id="rId116"/>
    <p:sldId id="361" r:id="rId117"/>
    <p:sldId id="475" r:id="rId118"/>
    <p:sldId id="476" r:id="rId119"/>
    <p:sldId id="477" r:id="rId120"/>
    <p:sldId id="478" r:id="rId121"/>
    <p:sldId id="479" r:id="rId122"/>
    <p:sldId id="481" r:id="rId123"/>
    <p:sldId id="624" r:id="rId124"/>
    <p:sldId id="482" r:id="rId125"/>
    <p:sldId id="483" r:id="rId126"/>
    <p:sldId id="362" r:id="rId127"/>
    <p:sldId id="484" r:id="rId128"/>
    <p:sldId id="363" r:id="rId129"/>
    <p:sldId id="364" r:id="rId130"/>
    <p:sldId id="365" r:id="rId131"/>
    <p:sldId id="366" r:id="rId132"/>
    <p:sldId id="485" r:id="rId133"/>
    <p:sldId id="499" r:id="rId134"/>
    <p:sldId id="500" r:id="rId135"/>
    <p:sldId id="501" r:id="rId136"/>
    <p:sldId id="502" r:id="rId137"/>
    <p:sldId id="537" r:id="rId138"/>
    <p:sldId id="503" r:id="rId139"/>
    <p:sldId id="367" r:id="rId140"/>
    <p:sldId id="369" r:id="rId141"/>
    <p:sldId id="368" r:id="rId142"/>
    <p:sldId id="538" r:id="rId143"/>
    <p:sldId id="497" r:id="rId144"/>
    <p:sldId id="625" r:id="rId145"/>
    <p:sldId id="504" r:id="rId146"/>
    <p:sldId id="505" r:id="rId147"/>
    <p:sldId id="506" r:id="rId148"/>
    <p:sldId id="603" r:id="rId149"/>
    <p:sldId id="604" r:id="rId150"/>
    <p:sldId id="626" r:id="rId151"/>
    <p:sldId id="507" r:id="rId152"/>
    <p:sldId id="508" r:id="rId153"/>
    <p:sldId id="509" r:id="rId154"/>
    <p:sldId id="510" r:id="rId155"/>
    <p:sldId id="511" r:id="rId156"/>
    <p:sldId id="512" r:id="rId157"/>
    <p:sldId id="513" r:id="rId158"/>
    <p:sldId id="514" r:id="rId159"/>
    <p:sldId id="515" r:id="rId160"/>
    <p:sldId id="614" r:id="rId161"/>
    <p:sldId id="615" r:id="rId162"/>
    <p:sldId id="593" r:id="rId163"/>
    <p:sldId id="598" r:id="rId164"/>
    <p:sldId id="599" r:id="rId165"/>
    <p:sldId id="600" r:id="rId166"/>
    <p:sldId id="594" r:id="rId167"/>
    <p:sldId id="595" r:id="rId168"/>
    <p:sldId id="616" r:id="rId169"/>
    <p:sldId id="617" r:id="rId170"/>
    <p:sldId id="596" r:id="rId171"/>
    <p:sldId id="260" r:id="rId172"/>
    <p:sldId id="261" r:id="rId173"/>
    <p:sldId id="601" r:id="rId174"/>
    <p:sldId id="267" r:id="rId175"/>
    <p:sldId id="627" r:id="rId176"/>
    <p:sldId id="262" r:id="rId177"/>
    <p:sldId id="264" r:id="rId178"/>
    <p:sldId id="266" r:id="rId179"/>
    <p:sldId id="602" r:id="rId18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uel VERGES" initials="SV" lastIdx="29" clrIdx="0">
    <p:extLst>
      <p:ext uri="{19B8F6BF-5375-455C-9EA6-DF929625EA0E}">
        <p15:presenceInfo xmlns:p15="http://schemas.microsoft.com/office/powerpoint/2012/main" userId="256cbcd4173fc203" providerId="Windows Live"/>
      </p:ext>
    </p:extLst>
  </p:cmAuthor>
  <p:cmAuthor id="2" name="LANCELOT RAVIER" initials="LR" lastIdx="1" clrIdx="1">
    <p:extLst>
      <p:ext uri="{19B8F6BF-5375-455C-9EA6-DF929625EA0E}">
        <p15:presenceInfo xmlns:p15="http://schemas.microsoft.com/office/powerpoint/2012/main" userId="S::ravierl@azure.univ-grenoble-alpes.fr::44be86a6-104b-4120-b8b8-3b1fc113a6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491"/>
    <p:restoredTop sz="94793"/>
  </p:normalViewPr>
  <p:slideViewPr>
    <p:cSldViewPr snapToGrid="0">
      <p:cViewPr varScale="1">
        <p:scale>
          <a:sx n="98" d="100"/>
          <a:sy n="98" d="100"/>
        </p:scale>
        <p:origin x="22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commentAuthors" Target="commentAuthor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25:41.323" idx="1">
    <p:pos x="3234" y="486"/>
    <p:text>Pou rles variables Hbmass l'idée est de les nommer ainsi: Hbmass/kg -1SD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35:56.492" idx="7">
    <p:pos x="3616" y="1970"/>
    <p:text>Rajouter ici même diapositive que les précédentes mais avec toutes les villes confondues, par catégorie d'âge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43:56.729" idx="12">
    <p:pos x="1081" y="2220"/>
    <p:text>La bonne dénomination ici et ailleurs pour cette variable doit être: "WHO2024+Ferritine low"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42:48.423" idx="11">
    <p:pos x="1005" y="2064"/>
    <p:text>Ferritine Low ici je crois pour être plus clair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44:52.492" idx="13">
    <p:pos x="1137" y="2107"/>
    <p:text>Samuel VERGES	21/08/2025
La bonne dénomination ici et ailleurs pour cette variable doit être: "WHO2011+Ferritine low"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45:05.614" idx="14">
    <p:pos x="1156" y="1982"/>
    <p:text>Ferritine deficiency (ou low)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45:52.974" idx="15">
    <p:pos x="674" y="524"/>
    <p:text>Est-ce qu'il pourra y avoir des valeurs de p pour comparaison stat entre les 2 courbes à chaque fois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56:37.316" idx="28">
    <p:pos x="511" y="674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46:56.111" idx="16">
    <p:pos x="5275" y="1206"/>
    <p:text>J'imagine que c'est (all children) ? (0-3 et 8-12 ans) A préciser entre parenthèse dans ce cas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47:46.886" idx="17">
    <p:pos x="755" y="291"/>
    <p:text>Acording to Ferritine deficiency</p:text>
    <p:extLst>
      <p:ext uri="{C676402C-5697-4E1C-873F-D02D1690AC5C}">
        <p15:threadingInfo xmlns:p15="http://schemas.microsoft.com/office/powerpoint/2012/main" timeZoneBias="-120"/>
      </p:ext>
    </p:extLst>
  </p:cm>
  <p:cm authorId="1" dt="2025-08-21T01:48:35.493" idx="19">
    <p:pos x="855" y="3992"/>
    <p:text>Ferritine deficiency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48:13.326" idx="18">
    <p:pos x="542" y="304"/>
    <p:text>Idem</p:text>
    <p:extLst>
      <p:ext uri="{C676402C-5697-4E1C-873F-D02D1690AC5C}">
        <p15:threadingInfo xmlns:p15="http://schemas.microsoft.com/office/powerpoint/2012/main" timeZoneBias="-120"/>
      </p:ext>
    </p:extLst>
  </p:cm>
  <p:cm authorId="1" dt="2025-08-21T01:49:08.029" idx="20">
    <p:pos x="743" y="3911"/>
    <p:text>Ferritine deficiency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26:52.352" idx="2">
    <p:pos x="6333" y="2095"/>
    <p:text>idem ci-dessus pour la dénomination des variables Hbmass -1SD etc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49:28.073" idx="21">
    <p:pos x="824" y="436"/>
    <p:text>Ferritine deficiency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49:43.919" idx="22">
    <p:pos x="1024" y="586"/>
    <p:text>Ferritine deficiency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35:56.492" idx="23">
    <p:pos x="3616" y="1970"/>
    <p:text>Rajouter ici même diapositive que les précédentes mais avec toutes les villes confondues, par catégorie d'âge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35:56.492" idx="24">
    <p:pos x="3616" y="1970"/>
    <p:text>Rajouter ici même diapositive que les précédentes mais avec toutes les villes confondues, par catégorie d'âge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52:05.400" idx="25">
    <p:pos x="981" y="861"/>
    <p:text>Rajouter une colonne pour les 4 villes confondues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52:38.318" idx="26">
    <p:pos x="1024" y="661"/>
    <p:text>Rajouter une colonne pour les 4 villes confondues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38:21.073" idx="8">
    <p:pos x="1218" y="692"/>
    <p:text>Pour ne pas mélanger les variables, quand tu utilises la variable Ferritine (et non celle Iron) il serait mieux que tu écrives simplement Ferritine: c'est à dire: "... with low ferritine..."   Idem partout quand tu parles de Ferritine et non pas de Iron dans les diapo ci-dessous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40:10.306" idx="9">
    <p:pos x="1081" y="2151"/>
    <p:text>Low Ferritine et non pas Low iron. Idem diapo d'aprés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32:19.695" idx="3">
    <p:pos x="6265" y="2114"/>
    <p:text>Idem ci-dessus pour la dénomination des variables Hbmass/kg +1SD etc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35:56.492" idx="4">
    <p:pos x="3616" y="1970"/>
    <p:text>Rajouter ici même diapositive que les précédentes mais avec toutes les villes confondues, par catégorie d'âge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35:56.492" idx="5">
    <p:pos x="3616" y="1970"/>
    <p:text>Rajouter ici même diapositive que les précédentes mais avec toutes les villes confondues, par catégorie d'âge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55:06.484" idx="27">
    <p:pos x="632" y="313"/>
    <p:text>cette diapo semble être exactement la même que la précédente...</p:text>
    <p:extLst>
      <p:ext uri="{C676402C-5697-4E1C-873F-D02D1690AC5C}">
        <p15:threadingInfo xmlns:p15="http://schemas.microsoft.com/office/powerpoint/2012/main" timeZoneBias="-120"/>
      </p:ext>
    </p:extLst>
  </p:cm>
  <p:cm authorId="2" dt="2025-08-21T15:15:47.823" idx="1">
    <p:pos x="632" y="449"/>
    <p:text>C'est normal, les deux méthodes ont exactement les memes résultats</p:text>
    <p:extLst>
      <p:ext uri="{C676402C-5697-4E1C-873F-D02D1690AC5C}">
        <p15:threadingInfo xmlns:p15="http://schemas.microsoft.com/office/powerpoint/2012/main" timeZoneBias="-120">
          <p15:parentCm authorId="1" idx="27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21T01:35:56.492" idx="6">
    <p:pos x="3616" y="1970"/>
    <p:text>Rajouter ici même diapositive que les précédentes mais avec toutes les villes confondues, par catégorie d'âge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19089-E030-7642-AFA8-173D7C29E8FC}" type="datetimeFigureOut">
              <a:rPr lang="fr-FR" smtClean="0"/>
              <a:t>28/08/2025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DE9C9-F01D-8249-A2E4-7619D69FBD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30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DE9C9-F01D-8249-A2E4-7619D69FBD41}" type="slidenum">
              <a:rPr lang="fr-FR" smtClean="0"/>
              <a:t>161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043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1EA2F-4753-5976-A9D0-E479A546B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E7ED368-B770-E67D-9323-6CCB54874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2B076E-BB47-7D95-6CE5-42491C71D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28/08/2025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00FA22-0267-F803-7CA0-B58248FCD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510400-651E-3E59-BC27-34F15F98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451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88E89-F1BB-8D35-638E-32F88077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02BDE4-F6F6-4BC2-27A1-6AE516E0F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48B975-62F9-05F7-FA7E-9E17FE1C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28/08/2025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7FD8AF-381E-C558-DCAD-2D3EACB98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7EB9A8-E514-A368-01E3-5996C2046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862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B9C1821-A82C-A850-FB7B-9FF0C2F6F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E2F0CDC-7FB0-6F30-C34E-7075C94F5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250C3B-564F-88F9-8A6B-783A2E27B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28/08/2025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2AF64A-7DEE-F7DC-6BA7-64D739E1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9F4BE2-77E0-5E92-F8EA-56F673B85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19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CC1D2-1F31-E671-6C61-3F05BF977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D68F6-2985-0790-88F6-C3DDF0A6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0FD903-199C-502D-9D4A-2F0108221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28/08/2025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31A444-2B01-C94E-8E6F-03049642F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1EE887-5F22-DF27-608F-F4C47DED1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44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4BAC58-7D8D-C19F-D1E1-F2F12AD8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413A5C-392C-F85F-4B65-B62656BBA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5AA56E-C524-F0B3-3570-CBF6382B2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28/08/2025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D7F638-A3EF-19D8-7DC0-1DA586B6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AA15FF-00E2-AD7C-6D82-AFBCD4E4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6861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130CFC-E6EC-D309-65BF-4122EF14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27DABB-D8A3-1079-7485-03E692931F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D68307-952D-4710-256C-7E9A30F19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145888-ED75-7208-2255-8B520636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28/08/2025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DDDDA58-2F1E-F65F-153D-29C55BBB0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7EE831-201B-08A9-CCE1-48B5855D1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99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C07CFB-DE4D-20CC-2A69-28BF37AA1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5C2C70-2B01-9985-0609-FC972AEEA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F327128-4AFF-E598-98C4-FABDF0AD0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D9C2EE-10FC-760A-4621-9EAE91D73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77DD18-1744-B0C4-1D75-B88A22EAB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7001060-7873-C02F-2643-E8E101D8C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28/08/2025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24D4722-8A5C-8A07-A9A1-3E71A9340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A1B5E42-4BD0-814A-2ED6-05C2AFDDF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4421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F11519-06A4-C309-0D62-E3649E48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067F34B-A3B3-D48A-057A-F62EFB2E6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28/08/2025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0CA26A-776A-32C2-F5EB-216C3D4F5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20843F-F455-2CD0-9B2F-87A3846C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67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A655046-4478-16E1-EECC-D3B9115C5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28/08/2025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9A711EF-2902-7DAF-3050-962DE645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56E463-8891-5BA3-18BA-640B8029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727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2E229B-CD2A-0A08-7840-532B3DF9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A7AE95-60B9-F26B-E172-48701D3C4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25141D6-2002-3CFA-5AB4-BD41AADE1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A62FDF-CB6D-CDFA-649C-3959DE658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28/08/2025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F0D8E0-F6FF-C2CF-8668-558E578C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DEA129-FC71-2A2F-B79A-17609C9B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004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B95A94-5872-6974-3A66-D6928E57F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E169992-45BC-590E-C81D-E934AF6A34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22FABF-856F-C29D-44DA-442CEA47E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090ED87-8F59-B81B-7045-133E80318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62D-11EB-C647-8BE6-546F2537328C}" type="datetimeFigureOut">
              <a:rPr lang="fr-FR" smtClean="0"/>
              <a:t>28/08/2025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C87E2A-E315-650B-A268-BBAE840A3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F3BBA1-D174-6FF9-0E56-221D92CB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577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DE16EAC-20FA-CA27-6727-6D856F0B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6A862F-6117-21F0-695F-154F849E3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97369A-38E4-7CD8-0878-8509ED06A2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66162D-11EB-C647-8BE6-546F2537328C}" type="datetimeFigureOut">
              <a:rPr lang="fr-FR" smtClean="0"/>
              <a:t>28/08/2025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DEE90D-E26E-5669-28A1-EF5D3BFED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1592A3-5175-1181-ABF3-2E32F7DC5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0802DB-5026-BF4D-98C7-1ED06701EC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67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7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8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9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1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2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3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4.xm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5.xm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9815A4-1A1A-CEAF-B1E3-64BCC828D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finale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4C5C27-89F8-3FDB-63D9-E53FECB3E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8673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fr-FR" dirty="0">
                <a:highlight>
                  <a:srgbClr val="00FF00"/>
                </a:highlight>
              </a:rPr>
              <a:t>Seuils de significativité valables pour tout graphiques : </a:t>
            </a:r>
          </a:p>
          <a:p>
            <a:r>
              <a:rPr lang="fr-FR" dirty="0">
                <a:highlight>
                  <a:srgbClr val="00FF00"/>
                </a:highlight>
              </a:rPr>
              <a:t>*** : &lt; 0.001</a:t>
            </a:r>
          </a:p>
          <a:p>
            <a:r>
              <a:rPr lang="fr-FR" dirty="0">
                <a:highlight>
                  <a:srgbClr val="00FF00"/>
                </a:highlight>
              </a:rPr>
              <a:t>** : &lt; 0.01</a:t>
            </a:r>
          </a:p>
          <a:p>
            <a:r>
              <a:rPr lang="fr-FR" dirty="0">
                <a:highlight>
                  <a:srgbClr val="00FF00"/>
                </a:highlight>
              </a:rPr>
              <a:t>: &lt;0.05</a:t>
            </a:r>
          </a:p>
          <a:p>
            <a:r>
              <a:rPr lang="fr-FR" dirty="0">
                <a:highlight>
                  <a:srgbClr val="00FF00"/>
                </a:highlight>
              </a:rPr>
              <a:t>ns : &gt; 0.05</a:t>
            </a:r>
          </a:p>
        </p:txBody>
      </p:sp>
    </p:spTree>
    <p:extLst>
      <p:ext uri="{BB962C8B-B14F-4D97-AF65-F5344CB8AC3E}">
        <p14:creationId xmlns:p14="http://schemas.microsoft.com/office/powerpoint/2010/main" val="748865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93C499-6F67-3832-BFEA-1DBD38921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52921C-95D9-D404-66BB-05B375BAD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Pour chaque méthode, on teste s’il y a une </a:t>
            </a:r>
            <a:r>
              <a:rPr lang="fr-FR" b="1" dirty="0"/>
              <a:t>différence globale de prévalence</a:t>
            </a:r>
            <a:r>
              <a:rPr lang="fr-FR" dirty="0"/>
              <a:t> entre les villes (test du Chi² ou Fisher selon les effectifs).</a:t>
            </a:r>
          </a:p>
          <a:p>
            <a:r>
              <a:rPr lang="fr-FR" dirty="0"/>
              <a:t>On calcule le pourcentage d’enfants anémiques pour chaque ville et chaque méthode.</a:t>
            </a:r>
          </a:p>
          <a:p>
            <a:r>
              <a:rPr lang="fr-FR" dirty="0"/>
              <a:t>On crée toutes les paires de villes pour comparaison deux à deux.</a:t>
            </a:r>
          </a:p>
          <a:p>
            <a:r>
              <a:rPr lang="fr-FR" dirty="0"/>
              <a:t>Pour chaque paire et chaque méthode :</a:t>
            </a:r>
          </a:p>
          <a:p>
            <a:pPr lvl="1"/>
            <a:r>
              <a:rPr lang="fr-FR" dirty="0"/>
              <a:t>Test de Chi² ou de Fisher (si n &lt; 5) sur la variable binaire d’anémie.</a:t>
            </a:r>
          </a:p>
          <a:p>
            <a:pPr lvl="1"/>
            <a:r>
              <a:rPr lang="fr-FR" dirty="0"/>
              <a:t>Stockage des p-values brutes.</a:t>
            </a:r>
          </a:p>
          <a:p>
            <a:pPr lvl="1"/>
            <a:r>
              <a:rPr lang="fr-FR" dirty="0"/>
              <a:t>Ajustement des p-values pour chaque méthode séparément avec la méthode de </a:t>
            </a:r>
            <a:r>
              <a:rPr lang="fr-FR" b="1" dirty="0" err="1"/>
              <a:t>Benjamini-Hochberg</a:t>
            </a:r>
            <a:r>
              <a:rPr lang="fr-FR" b="1" dirty="0"/>
              <a:t> (BH)</a:t>
            </a:r>
            <a:r>
              <a:rPr lang="fr-FR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738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A3D9F-E51C-A162-6FD4-3CB060ED0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2151D3E-939D-3D33-70F4-640F82529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7827"/>
            <a:ext cx="7772400" cy="502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192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8722-D7AA-0F2F-7149-F124F716D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736C265-DF96-27B0-076E-CC3BB47B8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7827"/>
            <a:ext cx="7772400" cy="502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703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47086-1FD7-3D3E-8BB6-05DB20144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C08186D-CE4E-6593-D066-ECBB505D8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9759"/>
            <a:ext cx="7772400" cy="44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466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E92A0-6692-4FA2-6CEE-F2F8B80CA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29B0EEE-DB48-7633-2EC3-16FF9BE1F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9759"/>
            <a:ext cx="7772400" cy="44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509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580D-778E-2A2E-8E6B-401E073BB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DEA823A-5062-1196-889C-0E28DFDD6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9759"/>
            <a:ext cx="7772400" cy="44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035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1632D-BAAE-FDA2-76AF-26C30CDD3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FA19CC4-A62F-C07D-D5C3-D02304DAF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7827"/>
            <a:ext cx="7772400" cy="502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689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B05B2-5949-C141-2E60-768FDFEE7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2C7B7F-B644-4B5A-293A-334812D4B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7827"/>
            <a:ext cx="7772400" cy="502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959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246BB-0D2E-1C00-2960-B66A34796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F3D1AD9-3473-4794-8651-AEF916934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9759"/>
            <a:ext cx="7772400" cy="44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379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7A6F1-C443-D268-F5EF-21C13A517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B69A560-7842-6026-F536-A28C920C2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9759"/>
            <a:ext cx="7772400" cy="44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56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C4F2B-9254-57F7-03D5-2035A0D6F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6590D30-02E2-71DE-C3AB-B6E2C660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9759"/>
            <a:ext cx="7772400" cy="44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91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CE313-4064-C09C-9F12-9B23C64FA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919A536-BF80-9692-383B-57140BE6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9580"/>
            <a:ext cx="7772400" cy="48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302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9480D-69DB-487E-ED9B-DB6E5270B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D77D579-B37C-BFF6-719E-529980D5702C}"/>
              </a:ext>
            </a:extLst>
          </p:cNvPr>
          <p:cNvSpPr txBox="1"/>
          <p:nvPr/>
        </p:nvSpPr>
        <p:spPr>
          <a:xfrm>
            <a:off x="3048886" y="2690336"/>
            <a:ext cx="60977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Courbes ROC entre le diagnostic de l’anémie selon les différentes méthodes (OMS 2011,</a:t>
            </a:r>
          </a:p>
          <a:p>
            <a:r>
              <a:rPr lang="fr-FR" dirty="0"/>
              <a:t>OMS 2024) et les différents marqueurs FER (Fer, Ferritine, Transferrine, récepteur</a:t>
            </a:r>
          </a:p>
          <a:p>
            <a:r>
              <a:rPr lang="fr-FR" dirty="0"/>
              <a:t>Transferrine, Coef </a:t>
            </a:r>
            <a:r>
              <a:rPr lang="fr-FR" dirty="0" err="1"/>
              <a:t>Sat</a:t>
            </a:r>
            <a:r>
              <a:rPr lang="fr-FR" dirty="0"/>
              <a:t>, </a:t>
            </a:r>
            <a:r>
              <a:rPr lang="fr-FR" dirty="0" err="1"/>
              <a:t>sTfR</a:t>
            </a:r>
            <a:r>
              <a:rPr lang="fr-FR" dirty="0"/>
              <a:t>/</a:t>
            </a:r>
            <a:r>
              <a:rPr lang="fr-FR" dirty="0" err="1"/>
              <a:t>LogTf</a:t>
            </a:r>
            <a:r>
              <a:rPr lang="fr-FR" dirty="0"/>
              <a:t>, body </a:t>
            </a:r>
            <a:r>
              <a:rPr lang="fr-FR" dirty="0" err="1"/>
              <a:t>iron</a:t>
            </a:r>
            <a:r>
              <a:rPr lang="fr-FR" dirty="0"/>
              <a:t>, hepcidine)</a:t>
            </a:r>
          </a:p>
        </p:txBody>
      </p:sp>
    </p:spTree>
    <p:extLst>
      <p:ext uri="{BB962C8B-B14F-4D97-AF65-F5344CB8AC3E}">
        <p14:creationId xmlns:p14="http://schemas.microsoft.com/office/powerpoint/2010/main" val="15889327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305F23-6FD4-D966-14E1-32CF50C7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C4C626-B0B2-C778-D754-670F6E108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 évalue </a:t>
            </a:r>
            <a:r>
              <a:rPr lang="fr-FR" b="1" dirty="0"/>
              <a:t>la performance diagnostique d’une variable quantitative (ex : Fer) </a:t>
            </a:r>
            <a:r>
              <a:rPr lang="fr-FR" dirty="0"/>
              <a:t>pour détecter l’anémie chez les enfants, selon </a:t>
            </a:r>
            <a:r>
              <a:rPr lang="fr-FR" b="1" dirty="0"/>
              <a:t>deux définitions</a:t>
            </a:r>
            <a:r>
              <a:rPr lang="fr-FR" dirty="0"/>
              <a:t> de l’anémie (2011 vs 2024)</a:t>
            </a:r>
          </a:p>
          <a:p>
            <a:r>
              <a:rPr lang="fr-FR" dirty="0"/>
              <a:t>On compare ensuite les deux courbes roc (leur AUC) avec le test de </a:t>
            </a:r>
            <a:r>
              <a:rPr lang="fr-FR" dirty="0" err="1"/>
              <a:t>DeLong</a:t>
            </a:r>
            <a:r>
              <a:rPr lang="fr-FR" dirty="0"/>
              <a:t> :</a:t>
            </a:r>
          </a:p>
          <a:p>
            <a:pPr lvl="1"/>
            <a:r>
              <a:rPr lang="fr-FR" b="1" dirty="0"/>
              <a:t>H₀ (nulle)</a:t>
            </a:r>
            <a:r>
              <a:rPr lang="fr-FR" dirty="0"/>
              <a:t> : les deux AUC sont </a:t>
            </a:r>
            <a:r>
              <a:rPr lang="fr-FR" b="1" dirty="0"/>
              <a:t>égales</a:t>
            </a:r>
            <a:r>
              <a:rPr lang="fr-FR" dirty="0"/>
              <a:t> → les deux définitions d’anémie ont une performance diagnostique </a:t>
            </a:r>
            <a:r>
              <a:rPr lang="fr-FR" b="1" dirty="0"/>
              <a:t>équivalente</a:t>
            </a:r>
            <a:r>
              <a:rPr lang="fr-FR" dirty="0"/>
              <a:t> avec ce biomarqueur.</a:t>
            </a:r>
          </a:p>
          <a:p>
            <a:pPr lvl="1"/>
            <a:r>
              <a:rPr lang="fr-FR" b="1" dirty="0"/>
              <a:t>H₁ (alternative)</a:t>
            </a:r>
            <a:r>
              <a:rPr lang="fr-FR" dirty="0"/>
              <a:t> : les deux AUC sont </a:t>
            </a:r>
            <a:r>
              <a:rPr lang="fr-FR" b="1" dirty="0"/>
              <a:t>significativement</a:t>
            </a:r>
            <a:r>
              <a:rPr lang="fr-FR" dirty="0"/>
              <a:t> </a:t>
            </a:r>
            <a:r>
              <a:rPr lang="fr-FR" b="1" dirty="0"/>
              <a:t>différentes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Ici, on n’utilise pas d’étoiles : on laisse l’appréciation au présentateur mais c’est le </a:t>
            </a:r>
            <a:r>
              <a:rPr lang="fr-FR" dirty="0" err="1"/>
              <a:t>meme</a:t>
            </a:r>
            <a:r>
              <a:rPr lang="fr-FR" dirty="0"/>
              <a:t> principe car c’est des </a:t>
            </a:r>
            <a:r>
              <a:rPr lang="fr-FR" dirty="0" err="1"/>
              <a:t>p.values</a:t>
            </a:r>
            <a:r>
              <a:rPr lang="fr-FR" dirty="0"/>
              <a:t> (aires en pourcentage, degré de significativité)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6D7EF88-2F02-BC6C-9B9F-A9A3556C3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208" y="5845175"/>
            <a:ext cx="3530600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698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D106B-75EA-94CA-3E86-D85D45A0D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88A833F-081C-AE5A-B488-DBEF1714A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5675"/>
            <a:ext cx="7772400" cy="5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36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F80B1-9797-A912-9D3F-E4A669CEE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E2C582A-740C-A9A1-4DA4-194D06127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5675"/>
            <a:ext cx="7772400" cy="5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709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BD782-3F80-6262-5DBE-163993CCD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1E3629F-3890-75B3-86B9-45C061589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5675"/>
            <a:ext cx="7772400" cy="5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470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5AD67-933F-1E42-16C7-40E290776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C875DE8-64B0-1E4C-1CB9-FE9A772E3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5675"/>
            <a:ext cx="7772400" cy="5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888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357A0-39AB-D9F6-E819-15E927FB1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E8C2C4B-BE24-B714-03F1-DC79FCA7E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5675"/>
            <a:ext cx="7772400" cy="5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77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51F77-3D0E-FA2F-0F5D-4DCEDACC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37DC0BE-74B7-B957-021D-BAC2BB235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5675"/>
            <a:ext cx="7772400" cy="5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865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8D63C-E243-2EA4-A058-BD50C82FE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660B7B-AE79-C393-D536-DC1EA3998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5675"/>
            <a:ext cx="7772400" cy="5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210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1728A-B104-160A-3753-99129A2A5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A77BF80-96F2-9B5D-B3B2-0ADEA10F8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5675"/>
            <a:ext cx="7772400" cy="5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17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06591-8026-353B-76CC-BE356EE7B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C3D250A-0454-987C-41F0-272485A3D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6280"/>
            <a:ext cx="7772400" cy="65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728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C06D2-EC9B-7D30-EB46-3BFD1E835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C0D14FE-5295-00A0-088B-32DE3D99E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5675"/>
            <a:ext cx="7772400" cy="5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110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49604-78ED-15AA-106C-4D8A4C3E4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4CEE1A-817E-1A26-7A55-ACDD182E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5675"/>
            <a:ext cx="7772400" cy="50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279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7ECB3-5521-7015-ED60-1ED95590B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29F544BD-005B-D420-448E-899487BBDBC5}"/>
              </a:ext>
            </a:extLst>
          </p:cNvPr>
          <p:cNvSpPr txBox="1"/>
          <p:nvPr/>
        </p:nvSpPr>
        <p:spPr>
          <a:xfrm>
            <a:off x="3048886" y="32443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Corrélation entre valeurs de CRP et de Ferritine</a:t>
            </a:r>
          </a:p>
        </p:txBody>
      </p:sp>
    </p:spTree>
    <p:extLst>
      <p:ext uri="{BB962C8B-B14F-4D97-AF65-F5344CB8AC3E}">
        <p14:creationId xmlns:p14="http://schemas.microsoft.com/office/powerpoint/2010/main" val="1086024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08D6D0-A6F4-ED09-4884-C770C88B4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2BD160-532D-2AFE-4399-8FEDF67A6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Ici, on fait des modèles linéaires simples. Chaque case représente un modèle selon le titre (</a:t>
            </a:r>
            <a:r>
              <a:rPr lang="fr-FR" dirty="0" err="1"/>
              <a:t>var.expliquée</a:t>
            </a:r>
            <a:r>
              <a:rPr lang="fr-FR" dirty="0"/>
              <a:t> ~ </a:t>
            </a:r>
            <a:r>
              <a:rPr lang="fr-FR" dirty="0" err="1"/>
              <a:t>var.explicative</a:t>
            </a:r>
            <a:r>
              <a:rPr lang="fr-FR" dirty="0"/>
              <a:t>) pour une ville donnée en abscisse et </a:t>
            </a:r>
            <a:r>
              <a:rPr lang="fr-FR" dirty="0" err="1"/>
              <a:t>var.expliquative</a:t>
            </a:r>
            <a:r>
              <a:rPr lang="fr-FR" dirty="0"/>
              <a:t> en ordonnée.</a:t>
            </a:r>
          </a:p>
          <a:p>
            <a:r>
              <a:rPr lang="fr-FR" dirty="0"/>
              <a:t>On donne 3 résultats :</a:t>
            </a:r>
          </a:p>
          <a:p>
            <a:pPr lvl="1"/>
            <a:r>
              <a:rPr lang="fr-FR" dirty="0"/>
              <a:t>La significativité du paramètre testé :</a:t>
            </a:r>
          </a:p>
          <a:p>
            <a:pPr lvl="1"/>
            <a:r>
              <a:rPr lang="fr-FR" dirty="0"/>
              <a:t>Le R2 du modèle (part de la variance expliquée par la variable </a:t>
            </a:r>
            <a:r>
              <a:rPr lang="fr-FR" dirty="0" err="1"/>
              <a:t>expliquative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La couleur (</a:t>
            </a:r>
            <a:r>
              <a:rPr lang="fr-FR" dirty="0">
                <a:highlight>
                  <a:srgbClr val="FF0000"/>
                </a:highlight>
              </a:rPr>
              <a:t>ROUGE</a:t>
            </a:r>
            <a:r>
              <a:rPr lang="fr-FR" dirty="0"/>
              <a:t> : paramètre significativement négatif, </a:t>
            </a:r>
            <a:r>
              <a:rPr lang="fr-FR" dirty="0">
                <a:highlight>
                  <a:srgbClr val="00FF00"/>
                </a:highlight>
              </a:rPr>
              <a:t>VERT</a:t>
            </a:r>
            <a:r>
              <a:rPr lang="fr-FR" dirty="0"/>
              <a:t> : paramètre significativement positif, </a:t>
            </a:r>
            <a:r>
              <a:rPr lang="fr-FR" dirty="0">
                <a:highlight>
                  <a:srgbClr val="C0C0C0"/>
                </a:highlight>
              </a:rPr>
              <a:t>GRIS</a:t>
            </a:r>
            <a:r>
              <a:rPr lang="fr-FR" dirty="0"/>
              <a:t> : paramètre non significatif (positif ou négatif)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14C1FF-271F-FAB6-25FA-22FFAD995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703" y="3429000"/>
            <a:ext cx="2218083" cy="9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485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BA6F0-76D0-FFEC-381E-21A72901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7E9E8ED-87EE-84C6-41F8-D2A175C8E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60027"/>
            <a:ext cx="7772400" cy="29379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93689C-ADDD-AA75-3ABA-084D9C142A00}"/>
              </a:ext>
            </a:extLst>
          </p:cNvPr>
          <p:cNvSpPr/>
          <p:nvPr/>
        </p:nvSpPr>
        <p:spPr>
          <a:xfrm>
            <a:off x="288235" y="1838739"/>
            <a:ext cx="1401417" cy="36675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2039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F1A21-9515-7DB9-56C3-9DF673F9D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DAABF54-E677-8209-96AB-7BC14594E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60027"/>
            <a:ext cx="7772400" cy="293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661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7DCC2-1AB8-B83C-B128-B37301E12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AF030B3-4B38-A693-60E8-E93D93D83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91099"/>
            <a:ext cx="7772400" cy="327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541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BF462A7-A32E-1B2E-095E-584D08F475B7}"/>
              </a:ext>
            </a:extLst>
          </p:cNvPr>
          <p:cNvSpPr txBox="1"/>
          <p:nvPr/>
        </p:nvSpPr>
        <p:spPr>
          <a:xfrm>
            <a:off x="2410932" y="1627080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Comparaison des valeurs de CRP moyennes ou la proportion de CRP élevée (&amp;gt;20 ou &amp;gt;5 mg/L)</a:t>
            </a:r>
          </a:p>
          <a:p>
            <a:r>
              <a:rPr lang="fr-FR" dirty="0"/>
              <a:t>entre enfants avec Ferritine basse ou normale</a:t>
            </a:r>
          </a:p>
        </p:txBody>
      </p:sp>
    </p:spTree>
    <p:extLst>
      <p:ext uri="{BB962C8B-B14F-4D97-AF65-F5344CB8AC3E}">
        <p14:creationId xmlns:p14="http://schemas.microsoft.com/office/powerpoint/2010/main" val="33929968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81563-3897-D4EF-4239-E943E822E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8E85C18-493A-F2D7-9F1E-26D4DDD30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104"/>
            <a:ext cx="7772400" cy="63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84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1592E-3954-2FBA-0043-36D9F91F6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A4BD01A-BCD5-2D8C-453F-58244F17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104"/>
            <a:ext cx="7772400" cy="63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61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9192F-BFA1-805A-A0A0-2DFC54A8D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7BEE9B-ED49-09C9-E8B4-8A1F90ED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F81F74-96A2-A1C3-423E-9DEF1E583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Pour chaque méthode, on teste s’il y a une </a:t>
            </a:r>
            <a:r>
              <a:rPr lang="fr-FR" b="1" dirty="0"/>
              <a:t>différence globale de prévalence</a:t>
            </a:r>
            <a:r>
              <a:rPr lang="fr-FR" dirty="0"/>
              <a:t> entre les </a:t>
            </a:r>
            <a:r>
              <a:rPr lang="fr-FR" dirty="0" err="1"/>
              <a:t>methodes</a:t>
            </a:r>
            <a:r>
              <a:rPr lang="fr-FR" dirty="0"/>
              <a:t> (test du Chi² ou Fisher selon les effectifs).</a:t>
            </a:r>
          </a:p>
          <a:p>
            <a:r>
              <a:rPr lang="fr-FR" dirty="0"/>
              <a:t>On calcule le pourcentage d’enfants anémiques pour chaque ville et chaque méthode.</a:t>
            </a:r>
          </a:p>
          <a:p>
            <a:r>
              <a:rPr lang="fr-FR" dirty="0"/>
              <a:t>On crée toutes les paires de villes pour comparaison deux à deux.</a:t>
            </a:r>
          </a:p>
          <a:p>
            <a:r>
              <a:rPr lang="fr-FR" dirty="0"/>
              <a:t>Pour chaque paire et chaque méthode :</a:t>
            </a:r>
          </a:p>
          <a:p>
            <a:pPr lvl="1"/>
            <a:r>
              <a:rPr lang="fr-FR" dirty="0"/>
              <a:t>Test de Chi² ou de Fisher (si n &lt; 5) sur la variable binaire d’anémie.</a:t>
            </a:r>
          </a:p>
          <a:p>
            <a:pPr lvl="1"/>
            <a:r>
              <a:rPr lang="fr-FR" dirty="0"/>
              <a:t>Stockage des p-values brutes.</a:t>
            </a:r>
          </a:p>
          <a:p>
            <a:pPr lvl="1"/>
            <a:r>
              <a:rPr lang="fr-FR" dirty="0"/>
              <a:t>Ajustement des p-values pour chaque méthode séparément avec la méthode de </a:t>
            </a:r>
            <a:r>
              <a:rPr lang="fr-FR" b="1" dirty="0" err="1"/>
              <a:t>Benjamini-Hochberg</a:t>
            </a:r>
            <a:r>
              <a:rPr lang="fr-FR" b="1" dirty="0"/>
              <a:t> (BH)</a:t>
            </a:r>
            <a:r>
              <a:rPr lang="fr-FR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703395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137A9-78ED-AD48-35EC-76661193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2D74A23-28FE-56FE-9740-4AF02D31E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20140"/>
            <a:ext cx="7772400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15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49FDF-E51C-40AD-9688-1BD5AB444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2C5AA13-7B63-5E51-517A-02B0E862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20140"/>
            <a:ext cx="7772400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17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0492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ED537-478D-375A-6F69-E850F25C7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29CA532-0E97-2D09-1DE6-2384DABE4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751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AA055-990E-4F0B-B2D1-FD332B8C6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1D1135D-E03B-7D69-49E0-B5E6B1E88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8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DE6CE-C6DE-0C5F-E1CF-BAFDE9DA4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2A5FF5B-73DC-D835-E839-017E01E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240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D45B-06DF-78D5-6CE0-09080C704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5AB30E6-341C-B359-AB29-4888BB698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991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B69ED-8E97-3F0B-6ACC-EE16DED77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DFAB42C-D52E-9C8E-D02C-7C01E7CB3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34944"/>
            <a:ext cx="7772400" cy="598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1629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E5A0D-0A62-A1C6-6B4B-68F956CB2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F595A71-9E2E-3950-E1A8-5CDE37D4C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0001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9CB1A-B1BF-C8BE-27D0-1E2F1B3BD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5D1122F-61AC-8406-00A3-6A68A8CA9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96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F1CB2-7779-5053-31DB-D22192795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B27C1A0-2C52-A707-72BC-8EE013707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86279"/>
            <a:ext cx="7772400" cy="548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5227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73BD-1A5C-2C05-4778-1697F32AF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A5BA35B-8742-7BB6-10AA-469A6C0B4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127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FD313-ADC8-6DEA-C413-9E9F517DA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5512404-DFA6-4E95-4CC1-EBAACB66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8" y="0"/>
            <a:ext cx="763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2668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4834E-28B7-7185-3DDF-7D5767B07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D448B60-E530-FD36-208D-15F512BD1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34944"/>
            <a:ext cx="7772400" cy="598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792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678BB-388A-1D6C-8CB2-FED63FDFD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A8C96B1F-0904-1853-2A2C-95CC3D161ED2}"/>
              </a:ext>
            </a:extLst>
          </p:cNvPr>
          <p:cNvSpPr txBox="1"/>
          <p:nvPr/>
        </p:nvSpPr>
        <p:spPr>
          <a:xfrm>
            <a:off x="3048886" y="2967335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Corrélation entre valeurs d’ERFE et valeurs de CRP, Ferritine, transferrine, récepteur</a:t>
            </a:r>
          </a:p>
          <a:p>
            <a:r>
              <a:rPr lang="fr-FR" dirty="0"/>
              <a:t>transferrine</a:t>
            </a:r>
          </a:p>
        </p:txBody>
      </p:sp>
    </p:spTree>
    <p:extLst>
      <p:ext uri="{BB962C8B-B14F-4D97-AF65-F5344CB8AC3E}">
        <p14:creationId xmlns:p14="http://schemas.microsoft.com/office/powerpoint/2010/main" val="18859897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5A289-A264-204B-40D6-ACC6F6464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88CF6A-E472-1F62-CA63-D8E86755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8E605C-9BC0-ABE7-045D-102F587E3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Ici, on fait des modèles linéaires simples. Chaque case représente un modèle avec en titre « </a:t>
            </a:r>
            <a:r>
              <a:rPr lang="fr-FR" dirty="0" err="1"/>
              <a:t>var.expliquée</a:t>
            </a:r>
            <a:r>
              <a:rPr lang="fr-FR" dirty="0"/>
              <a:t> ~ liste de var explicative » pour une ville donnée en abscisse et </a:t>
            </a:r>
            <a:r>
              <a:rPr lang="fr-FR" dirty="0" err="1"/>
              <a:t>var.expliquative</a:t>
            </a:r>
            <a:r>
              <a:rPr lang="fr-FR" dirty="0"/>
              <a:t> en ordonnée.</a:t>
            </a:r>
          </a:p>
          <a:p>
            <a:r>
              <a:rPr lang="fr-FR" dirty="0"/>
              <a:t>On donne 3 résultats :</a:t>
            </a:r>
          </a:p>
          <a:p>
            <a:pPr lvl="1"/>
            <a:r>
              <a:rPr lang="fr-FR" dirty="0"/>
              <a:t>La significativité du paramètre testé :</a:t>
            </a:r>
          </a:p>
          <a:p>
            <a:pPr lvl="1"/>
            <a:r>
              <a:rPr lang="fr-FR" dirty="0"/>
              <a:t>Le R2 du modèle (part de la variance expliquée par la variable </a:t>
            </a:r>
            <a:r>
              <a:rPr lang="fr-FR" dirty="0" err="1"/>
              <a:t>expliquative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La couleur (</a:t>
            </a:r>
            <a:r>
              <a:rPr lang="fr-FR" dirty="0">
                <a:highlight>
                  <a:srgbClr val="FF0000"/>
                </a:highlight>
              </a:rPr>
              <a:t>ROUGE</a:t>
            </a:r>
            <a:r>
              <a:rPr lang="fr-FR" dirty="0"/>
              <a:t> : paramètre significativement négatif, </a:t>
            </a:r>
            <a:r>
              <a:rPr lang="fr-FR" dirty="0">
                <a:highlight>
                  <a:srgbClr val="00FF00"/>
                </a:highlight>
              </a:rPr>
              <a:t>VERT</a:t>
            </a:r>
            <a:r>
              <a:rPr lang="fr-FR" dirty="0"/>
              <a:t> : paramètre significativement positif, </a:t>
            </a:r>
            <a:r>
              <a:rPr lang="fr-FR" dirty="0">
                <a:highlight>
                  <a:srgbClr val="C0C0C0"/>
                </a:highlight>
              </a:rPr>
              <a:t>GRIS</a:t>
            </a:r>
            <a:r>
              <a:rPr lang="fr-FR" dirty="0"/>
              <a:t> : paramètre non significatif (positif ou négatif)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1BD83A-E3F9-0B97-58B7-BC2FAD407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703" y="3429000"/>
            <a:ext cx="2218083" cy="9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255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22EC5-2CE7-D154-524D-BE1EC5ADC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C2961F8-9DAD-FAF5-8C36-3FA409425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2075"/>
            <a:ext cx="7772400" cy="58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11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40BAE-ACF9-C77D-5AB4-F6FBFFF9C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51D4713-4717-C0E5-00E2-40D5400EB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2075"/>
            <a:ext cx="7772400" cy="58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404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10B64-6BDB-0319-1603-38C5B7BD8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F5C3C763-051D-491C-F088-78A43943EBC3}"/>
              </a:ext>
            </a:extLst>
          </p:cNvPr>
          <p:cNvSpPr txBox="1"/>
          <p:nvPr/>
        </p:nvSpPr>
        <p:spPr>
          <a:xfrm>
            <a:off x="3048886" y="2690336"/>
            <a:ext cx="60977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Quels liens entre [</a:t>
            </a:r>
            <a:r>
              <a:rPr lang="fr-FR" dirty="0" err="1"/>
              <a:t>Hb</a:t>
            </a:r>
            <a:r>
              <a:rPr lang="fr-FR" dirty="0"/>
              <a:t>] ou </a:t>
            </a:r>
            <a:r>
              <a:rPr lang="fr-FR" dirty="0" err="1"/>
              <a:t>Ht</a:t>
            </a:r>
            <a:r>
              <a:rPr lang="fr-FR" dirty="0"/>
              <a:t> et leurs composantes (</a:t>
            </a:r>
            <a:r>
              <a:rPr lang="fr-FR" dirty="0" err="1"/>
              <a:t>Hbmass</a:t>
            </a:r>
            <a:r>
              <a:rPr lang="fr-FR" dirty="0"/>
              <a:t> en g et PV en ml, </a:t>
            </a:r>
            <a:r>
              <a:rPr lang="fr-FR" dirty="0" err="1"/>
              <a:t>Hbmass</a:t>
            </a:r>
            <a:r>
              <a:rPr lang="fr-FR" dirty="0"/>
              <a:t> en g/kg</a:t>
            </a:r>
          </a:p>
          <a:p>
            <a:r>
              <a:rPr lang="fr-FR" dirty="0"/>
              <a:t>et PV en ml/kg)</a:t>
            </a:r>
          </a:p>
          <a:p>
            <a:r>
              <a:rPr lang="fr-FR" dirty="0"/>
              <a:t>a. Modèles linaires simples et multiples</a:t>
            </a:r>
          </a:p>
          <a:p>
            <a:r>
              <a:rPr lang="fr-FR" dirty="0"/>
              <a:t>b. Tests de </a:t>
            </a:r>
            <a:r>
              <a:rPr lang="fr-FR" dirty="0" err="1"/>
              <a:t>rank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86409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E4EA5-6C66-1AE4-F194-9F4BC1B4D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F67878F-8BDC-256E-0434-2992E0D58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2075"/>
            <a:ext cx="7772400" cy="58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8027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DB54D-06FD-B561-C9FE-6CA04C61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D494C02-7585-A5D7-F67B-8FB30772A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2075"/>
            <a:ext cx="7772400" cy="58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78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544DC-6DD5-0EB5-2653-0DF875D65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615C6F-2649-4BBD-4EC3-97613AF2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6280"/>
            <a:ext cx="7772400" cy="65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69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A42F0A-3931-D4AA-C591-2C33587A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284CCDB-271E-32E0-12D3-0F894A3DFE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On compare les </a:t>
                </a:r>
                <a:r>
                  <a:rPr lang="fr-FR" b="1" dirty="0"/>
                  <a:t>rangs de deux mesures d’hémoglobine</a:t>
                </a:r>
                <a:r>
                  <a:rPr lang="fr-FR" dirty="0"/>
                  <a:t> chez les enfants de </a:t>
                </a:r>
                <a:r>
                  <a:rPr lang="fr-FR" b="1" dirty="0"/>
                  <a:t>8 à 12 ans</a:t>
                </a:r>
                <a:r>
                  <a:rPr lang="fr-FR" dirty="0"/>
                  <a:t>, dans </a:t>
                </a:r>
                <a:r>
                  <a:rPr lang="fr-FR" b="1" dirty="0"/>
                  <a:t>chaque ville d’altitude différente</a:t>
                </a:r>
                <a:r>
                  <a:rPr lang="fr-FR" dirty="0"/>
                  <a:t> :</a:t>
                </a:r>
              </a:p>
              <a:p>
                <a:r>
                  <a:rPr lang="fr-FR" dirty="0"/>
                  <a:t>On veut savoir si la </a:t>
                </a:r>
                <a:r>
                  <a:rPr lang="fr-FR" b="1" dirty="0"/>
                  <a:t>distribution des rangs</a:t>
                </a:r>
                <a:r>
                  <a:rPr lang="fr-FR" dirty="0"/>
                  <a:t> est </a:t>
                </a:r>
                <a:r>
                  <a:rPr lang="fr-FR" b="1" dirty="0"/>
                  <a:t>différente</a:t>
                </a:r>
                <a:r>
                  <a:rPr lang="fr-FR" dirty="0"/>
                  <a:t> entre les deux mesures (dans chaque ville) à l’aide du </a:t>
                </a:r>
                <a:r>
                  <a:rPr lang="fr-FR" b="1" dirty="0"/>
                  <a:t>test de Wilcoxon apparié</a:t>
                </a:r>
                <a:r>
                  <a:rPr lang="fr-FR" dirty="0"/>
                  <a:t>.</a:t>
                </a:r>
              </a:p>
              <a:p>
                <a:pPr lvl="1"/>
                <a:r>
                  <a:rPr lang="fr-FR" dirty="0"/>
                  <a:t>Rappel : un rang est la </a:t>
                </a:r>
                <a:r>
                  <a:rPr lang="fr-FR" b="1" dirty="0"/>
                  <a:t>position d'une valeur dans un ensemble trié</a:t>
                </a:r>
                <a:r>
                  <a:rPr lang="fr-FR" dirty="0"/>
                  <a:t>. C’est une façon de transformer des données quantitatives en </a:t>
                </a:r>
                <a:r>
                  <a:rPr lang="fr-FR" b="1" dirty="0"/>
                  <a:t>valeurs ordinales</a:t>
                </a:r>
                <a:r>
                  <a:rPr lang="fr-FR" dirty="0"/>
                  <a:t> (de type "1er", "2e", etc.).</a:t>
                </a:r>
              </a:p>
              <a:p>
                <a:r>
                  <a:rPr lang="fr-FR" dirty="0"/>
                  <a:t>Pour tester les différences de rang, nous utilisons un test de Wilcoxon appareillé (test des rangs signés</a:t>
                </a:r>
                <a:r>
                  <a:rPr lang="fr-FR" b="1" dirty="0"/>
                  <a:t>, pour deux mesures chez les mêmes individus) </a:t>
                </a:r>
                <a:r>
                  <a:rPr lang="fr-FR" dirty="0"/>
                  <a:t>:</a:t>
                </a:r>
              </a:p>
              <a:p>
                <a:pPr lvl="1"/>
                <a:r>
                  <a:rPr lang="fr-FR" b="1" dirty="0"/>
                  <a:t>H₀ (nulle)</a:t>
                </a:r>
                <a:r>
                  <a:rPr lang="fr-FR" dirty="0"/>
                  <a:t> : la </a:t>
                </a:r>
                <a:r>
                  <a:rPr lang="fr-FR" b="1" dirty="0"/>
                  <a:t>distribution des différences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b="0"/>
                      <m:t>HB</m:t>
                    </m:r>
                    <m:r>
                      <a:rPr lang="fr-FR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fr-FR" i="1"/>
                      <m:t>HBMASS</m:t>
                    </m:r>
                  </m:oMath>
                </a14:m>
                <a:r>
                  <a:rPr lang="fr-FR" dirty="0"/>
                  <a:t>est </a:t>
                </a:r>
                <a:r>
                  <a:rPr lang="fr-FR" b="1" dirty="0"/>
                  <a:t>symétrique autour de zéro</a:t>
                </a:r>
                <a:r>
                  <a:rPr lang="fr-FR" dirty="0"/>
                  <a:t> → les deux mesures sont </a:t>
                </a:r>
                <a:r>
                  <a:rPr lang="fr-FR" b="1" dirty="0"/>
                  <a:t>équivalentes en rang</a:t>
                </a:r>
                <a:r>
                  <a:rPr lang="fr-FR" dirty="0"/>
                  <a:t>.</a:t>
                </a:r>
              </a:p>
              <a:p>
                <a:pPr lvl="1"/>
                <a:r>
                  <a:rPr lang="fr-FR" b="1" dirty="0"/>
                  <a:t>H₁ (alternative)</a:t>
                </a:r>
                <a:r>
                  <a:rPr lang="fr-FR" dirty="0"/>
                  <a:t> : il existe une </a:t>
                </a:r>
                <a:r>
                  <a:rPr lang="fr-FR" b="1" dirty="0"/>
                  <a:t>différence systématique</a:t>
                </a:r>
                <a:r>
                  <a:rPr lang="fr-FR" dirty="0"/>
                  <a:t> entre les deux mesures.</a:t>
                </a:r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284CCDB-271E-32E0-12D3-0F894A3DFE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r="-14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0629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DF35A-646E-89F9-DC57-3FB059F5F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9A68D73-6219-D870-5A50-BF728A716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7916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A105-05DB-41D1-647F-D32656940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CEC1FC2-C787-0F61-DB80-C385B9A4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0415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62D6-A482-077F-BBBA-37AD7666E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9E671A2-46EE-9C77-82E6-867E7C4C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464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96805-0DB3-0639-0C71-2F843EA9B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53839CE-B5E9-AB94-8497-7B54534A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3637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60C6A-16DD-7992-DB44-AAFEC9CEA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2B34C51-8D41-B82C-DE57-89614FDF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440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2A504-3463-8CDB-94B2-D4C4FBD25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A9881C5-1E62-9370-9508-46D6EEA5C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9241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ECC8E-DF29-C9D5-0F57-B0754B52D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FCA645A-D47E-81C6-891C-FB03D403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1728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8D799-B0A4-AEC1-B0AA-9DFA62246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BC6C9D0-83E3-05FA-457F-EF47C84A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6859"/>
            <a:ext cx="7772400" cy="51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6614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9D27D-6A4A-95E1-2D78-3CDEED67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5A01826-86F6-062E-0CC8-BDEEEA0BBE25}"/>
              </a:ext>
            </a:extLst>
          </p:cNvPr>
          <p:cNvSpPr txBox="1"/>
          <p:nvPr/>
        </p:nvSpPr>
        <p:spPr>
          <a:xfrm>
            <a:off x="3048886" y="1582341"/>
            <a:ext cx="60977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Relation entre [</a:t>
            </a:r>
            <a:r>
              <a:rPr lang="fr-FR" dirty="0" err="1"/>
              <a:t>Hb</a:t>
            </a:r>
            <a:r>
              <a:rPr lang="fr-FR" dirty="0"/>
              <a:t>], </a:t>
            </a:r>
            <a:r>
              <a:rPr lang="fr-FR" dirty="0" err="1"/>
              <a:t>Ht</a:t>
            </a:r>
            <a:r>
              <a:rPr lang="fr-FR" dirty="0"/>
              <a:t>, </a:t>
            </a:r>
            <a:r>
              <a:rPr lang="fr-FR" dirty="0" err="1"/>
              <a:t>Hbmass</a:t>
            </a:r>
            <a:r>
              <a:rPr lang="fr-FR" dirty="0"/>
              <a:t>, les variables du fer, diagnostic de l’anémie (OMS 2011, OMS</a:t>
            </a:r>
          </a:p>
          <a:p>
            <a:r>
              <a:rPr lang="fr-FR" dirty="0"/>
              <a:t>2024, OMS 2011 + Ferritine basse, OMS 2024 + Ferritine basse) et de la polyglobulie (OMS</a:t>
            </a:r>
          </a:p>
          <a:p>
            <a:r>
              <a:rPr lang="fr-FR" dirty="0"/>
              <a:t>2011, OMS 2024) selon les différentes méthodes, et les variables nutritionnelles</a:t>
            </a:r>
          </a:p>
          <a:p>
            <a:r>
              <a:rPr lang="fr-FR" dirty="0"/>
              <a:t>a. Régressions simples</a:t>
            </a:r>
          </a:p>
          <a:p>
            <a:r>
              <a:rPr lang="fr-FR" dirty="0"/>
              <a:t>b. Régressions multiples</a:t>
            </a:r>
          </a:p>
          <a:p>
            <a:r>
              <a:rPr lang="fr-FR" dirty="0"/>
              <a:t>c. Box plots et tables des variables nutritionnelles chez les enfants en fonction de leur</a:t>
            </a:r>
          </a:p>
          <a:p>
            <a:r>
              <a:rPr lang="fr-FR" dirty="0"/>
              <a:t>diagnostic de l’anémie ou de polyglobulie (avec ou sans, selon les différentes</a:t>
            </a:r>
          </a:p>
          <a:p>
            <a:r>
              <a:rPr lang="fr-FR" dirty="0"/>
              <a:t>méthodes)</a:t>
            </a:r>
          </a:p>
        </p:txBody>
      </p:sp>
    </p:spTree>
    <p:extLst>
      <p:ext uri="{BB962C8B-B14F-4D97-AF65-F5344CB8AC3E}">
        <p14:creationId xmlns:p14="http://schemas.microsoft.com/office/powerpoint/2010/main" val="83118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326E2-3E7E-71B6-1985-F85FC889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8A44F3-1983-BA0D-A077-91A6191D3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CF41D5-23E2-7037-D1AE-05892A6D0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On compare deux </a:t>
            </a:r>
            <a:r>
              <a:rPr lang="fr-FR" b="1" dirty="0"/>
              <a:t>variables binaires appariées</a:t>
            </a:r>
            <a:r>
              <a:rPr lang="fr-FR" dirty="0"/>
              <a:t> (par exemple, deux diagnostics d’anémie chez les mêmes enfants, selon deux méthodes différentes) à l’aide du </a:t>
            </a:r>
            <a:r>
              <a:rPr lang="fr-FR" b="1" dirty="0"/>
              <a:t>test de </a:t>
            </a:r>
            <a:r>
              <a:rPr lang="fr-FR" b="1" dirty="0" err="1"/>
              <a:t>McNemar</a:t>
            </a:r>
            <a:r>
              <a:rPr lang="fr-FR" dirty="0"/>
              <a:t>.</a:t>
            </a:r>
          </a:p>
          <a:p>
            <a:r>
              <a:rPr lang="fr-FR" dirty="0"/>
              <a:t>Ce test permet de répondre à la question : « Est-ce que </a:t>
            </a:r>
            <a:r>
              <a:rPr lang="fr-FR" b="1" dirty="0"/>
              <a:t>deux méthodes de classification binaire</a:t>
            </a:r>
            <a:r>
              <a:rPr lang="fr-FR" dirty="0"/>
              <a:t> (oui/non) </a:t>
            </a:r>
            <a:r>
              <a:rPr lang="fr-FR" b="1" dirty="0"/>
              <a:t>donnent des résultats significativement différents</a:t>
            </a:r>
            <a:r>
              <a:rPr lang="fr-FR" dirty="0"/>
              <a:t>, lorsqu'elles sont appliquées </a:t>
            </a:r>
            <a:r>
              <a:rPr lang="fr-FR" b="1" dirty="0"/>
              <a:t>aux mêmes individus</a:t>
            </a:r>
            <a:r>
              <a:rPr lang="fr-FR" dirty="0"/>
              <a:t> ? »</a:t>
            </a:r>
          </a:p>
          <a:p>
            <a:r>
              <a:rPr lang="fr-FR" dirty="0"/>
              <a:t>On crée toutes les paires de villes pour comparaison deux à deux.</a:t>
            </a:r>
          </a:p>
          <a:p>
            <a:r>
              <a:rPr lang="fr-FR" dirty="0"/>
              <a:t>On choisis automatiquement entre :</a:t>
            </a:r>
          </a:p>
          <a:p>
            <a:pPr lvl="1"/>
            <a:r>
              <a:rPr lang="fr-FR" b="1" dirty="0"/>
              <a:t>Test exact</a:t>
            </a:r>
            <a:r>
              <a:rPr lang="fr-FR" dirty="0"/>
              <a:t> (binomial) si peu de discordants (plus fiable dans petits échantillons)</a:t>
            </a:r>
          </a:p>
          <a:p>
            <a:pPr lvl="1"/>
            <a:r>
              <a:rPr lang="fr-FR" b="1" dirty="0"/>
              <a:t>Test de Chi²</a:t>
            </a:r>
            <a:r>
              <a:rPr lang="fr-FR" dirty="0"/>
              <a:t> sinon (plus rapide dans grands échantillons)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993506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2E8760B8-8620-0EC3-F5AC-7CE565074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mean</a:t>
            </a:r>
            <a:r>
              <a:rPr lang="fr-FR" sz="2400" dirty="0"/>
              <a:t> +-SD)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DD928E3D-21D2-57AB-3A7D-B39EF0070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384784"/>
              </p:ext>
            </p:extLst>
          </p:nvPr>
        </p:nvGraphicFramePr>
        <p:xfrm>
          <a:off x="966710" y="1064622"/>
          <a:ext cx="10258578" cy="5468564"/>
        </p:xfrm>
        <a:graphic>
          <a:graphicData uri="http://schemas.openxmlformats.org/drawingml/2006/table">
            <a:tbl>
              <a:tblPr/>
              <a:tblGrid>
                <a:gridCol w="1471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3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1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38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3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3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888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49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Calcium..mg.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488.08 ± 248.64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498.32 ± 236.94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559.96 ± 423.32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544.05 ± 229.79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10.90 ± 7.64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12.21 ± 7.05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9.18 ± 5.50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9.52 ± 5.18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J-C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9.87 ± 5.43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9.12 ± 5.27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8.95 ± 5.53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7.10 ± 5.42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151.47 ± 60.18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175.62 ± 53.10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146.89 ± 46.71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149.40 ± 46.81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</a:t>
                      </a: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: C-L; J-C; R-C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45.45 ± 15.19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40.58 ± 16.24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40.31 ± 20.21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41.97 ± 19.53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40.35 ± 20.39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42.72 ± 16.60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40.72 ± 21.50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37.20 ± 14.10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Vitamine.C..mg.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70.12 ± 62.41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84.81 ± 74.82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84.82 ± 68.23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90.02 ± 97.88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1.09 ± 0.50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0.98 ± 0.59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1.20 ± 0.83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1.03 ± 0.52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X..ENERGIE.RNP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1.16 ± 0.37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1.08 ± 0.34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1.05 ± 0.33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0.95 ± 0.32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R-L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0.38 ± 0.43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0.50 ± 0.51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0.50 ± 0.47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0.56 ± 0.65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Zinc..mg.100.g.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5.54 ± 5.87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43.27 ± 201.01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5.66 ± 4.22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4.69 ± 1.73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1112.30 ± 350.02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1175.77 ± 292.14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1052.76 ± 347.21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1073.26 ± 264.46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745B36B4-DC7B-C37C-0EBE-D2B0B7072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mean</a:t>
            </a:r>
            <a:r>
              <a:rPr lang="fr-FR" sz="2400" dirty="0"/>
              <a:t> +-SD)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FEAE26F2-BE12-35B2-98AE-26325D19B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85201"/>
              </p:ext>
            </p:extLst>
          </p:nvPr>
        </p:nvGraphicFramePr>
        <p:xfrm>
          <a:off x="830864" y="1012371"/>
          <a:ext cx="10530270" cy="5490528"/>
        </p:xfrm>
        <a:graphic>
          <a:graphicData uri="http://schemas.openxmlformats.org/drawingml/2006/table">
            <a:tbl>
              <a:tblPr/>
              <a:tblGrid>
                <a:gridCol w="1471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3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3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1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3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54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75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49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Calcium..mg.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704.94 ± 330.87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629.73 ± 321.68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700.35 ± 365.10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556.45 ± 238.01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R-L;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18.91 ± 8.01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17.08 ± 5.94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15.91 ± 6.41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13.38 ± 5.47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J-L; R-L; R-C;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16.38 ± 8.80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10.75 ± 5.64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13.63 ± 8.44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10.41 ± 7.53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R-L;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284.59 ± 76.03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228.09 ± 64.93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238.24 ± 79.73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223.62 ± 74.92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66.48 ± 23.33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64.14 ± 30.59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58.14 ± 29.19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54.56 ± 35.53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R-L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74.46 ± 20.97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64.74 ± 21.59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60.89 ± 21.80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59.42 ± 18.80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Vitamine.C..mg.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90.24 ± 121.91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69.31 ± 78.66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123.35 ± 150.55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64.12 ± 101.53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J-C;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0.64 ± 0.38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0.59 ± 0.34 (n=59)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0.62 ± 0.40 (n=125)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0.47 ± 0.23 (n=96)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R-L;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X..ENERGIE.RNP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1.09 ± 0.30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0.97 ± 0.27 (n=59)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0.92 ± 0.29 (n=125)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0.83 ± 0.31 (n=96)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J-L; R-L; R-C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 ± 0.41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0.19 ± 0.21 (n=59)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0.32 ± 0.41 (n=125)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 ± 0.29 (n=96)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Zinc..mg.100.g.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8.76 ± 2.57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8.25 ± 2.88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9.09 ± 8.44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6.95 ± 3.03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1934.96 ± 454.21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1690.19 ± 417.48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1637.77 ± 469.11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1564.35 ± 440.75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</a:t>
                      </a: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: C-L; J-L; R-L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323CC-075C-D1CE-659A-AB66B589D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C2B33D8-8AAC-8061-2566-42A28B66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 err="1"/>
              <a:t>t.test</a:t>
            </a:r>
            <a:r>
              <a:rPr lang="fr-FR" sz="2400" dirty="0"/>
              <a:t> on </a:t>
            </a:r>
            <a:r>
              <a:rPr lang="fr-FR" sz="2400" dirty="0" err="1"/>
              <a:t>mean</a:t>
            </a:r>
            <a:r>
              <a:rPr lang="fr-FR" sz="2400" dirty="0"/>
              <a:t> values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anemic</a:t>
            </a:r>
            <a:r>
              <a:rPr lang="fr-FR" sz="2400" dirty="0"/>
              <a:t> and non-</a:t>
            </a:r>
            <a:r>
              <a:rPr lang="fr-FR" sz="2400" dirty="0" err="1"/>
              <a:t>anemic</a:t>
            </a:r>
            <a:r>
              <a:rPr lang="fr-FR" sz="2400" dirty="0"/>
              <a:t> </a:t>
            </a:r>
            <a:r>
              <a:rPr lang="fr-FR" sz="2400" dirty="0" err="1"/>
              <a:t>childrens</a:t>
            </a:r>
            <a:r>
              <a:rPr lang="fr-FR" sz="2400" dirty="0"/>
              <a:t> (nutrition)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34EF63-9D13-CA34-D6AB-C795724E0FBE}"/>
              </a:ext>
            </a:extLst>
          </p:cNvPr>
          <p:cNvGraphicFramePr>
            <a:graphicFrameLocks noGrp="1"/>
          </p:cNvGraphicFramePr>
          <p:nvPr/>
        </p:nvGraphicFramePr>
        <p:xfrm>
          <a:off x="419099" y="965200"/>
          <a:ext cx="11353800" cy="5892800"/>
        </p:xfrm>
        <a:graphic>
          <a:graphicData uri="http://schemas.openxmlformats.org/drawingml/2006/table">
            <a:tbl>
              <a:tblPr/>
              <a:tblGrid>
                <a:gridCol w="227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Variable_binaire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% Vitamin C 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Calcium (mg)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Fibers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Iron (mg/100g)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Lipids (g)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Vitamin C (mg)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% Vitamin C 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Vitamin C (mg)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Zinc (mg/100g)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% Vitamin C 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Vitamin C (mg)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Zinc (mg/100g)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Zinc (mg/100g)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% Vitamin C 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% Vitamin C 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Carbohydrates (g)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Carbohydrates (g)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Vitamin C (mg)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Vitamin C (mg)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3041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F6DCAAB5-D37D-F06D-7891-FEB296997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212292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 err="1"/>
              <a:t>t.test</a:t>
            </a:r>
            <a:r>
              <a:rPr lang="fr-FR" sz="2400" dirty="0"/>
              <a:t> on </a:t>
            </a:r>
            <a:r>
              <a:rPr lang="fr-FR" sz="2400" dirty="0" err="1"/>
              <a:t>mean</a:t>
            </a:r>
            <a:r>
              <a:rPr lang="fr-FR" sz="2400" dirty="0"/>
              <a:t> values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polycythemic</a:t>
            </a:r>
            <a:r>
              <a:rPr lang="fr-FR" sz="2400" dirty="0"/>
              <a:t> and non-</a:t>
            </a:r>
            <a:r>
              <a:rPr lang="fr-FR" sz="2400" dirty="0" err="1"/>
              <a:t>polycythemic</a:t>
            </a:r>
            <a:r>
              <a:rPr lang="fr-FR" sz="2400" dirty="0"/>
              <a:t> </a:t>
            </a:r>
            <a:r>
              <a:rPr lang="fr-FR" sz="2400" dirty="0" err="1"/>
              <a:t>childrens</a:t>
            </a:r>
            <a:r>
              <a:rPr lang="fr-FR" sz="2400" dirty="0"/>
              <a:t> (nutrition)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8BC77D1-BA25-34EC-652F-85729F24DEED}"/>
              </a:ext>
            </a:extLst>
          </p:cNvPr>
          <p:cNvGraphicFramePr>
            <a:graphicFrameLocks noGrp="1"/>
          </p:cNvGraphicFramePr>
          <p:nvPr/>
        </p:nvGraphicFramePr>
        <p:xfrm>
          <a:off x="457199" y="1600200"/>
          <a:ext cx="11353800" cy="2946400"/>
        </p:xfrm>
        <a:graphic>
          <a:graphicData uri="http://schemas.openxmlformats.org/drawingml/2006/table">
            <a:tbl>
              <a:tblPr/>
              <a:tblGrid>
                <a:gridCol w="227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Variable_binaire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Fibers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Zinc (mg/100g)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Fibers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Iron (mg/100g)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Vitamin C (mg)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% Calcium 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% Calcium 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Protein (g)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Protein (g)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45394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E690C-9109-617A-4D67-F91C7ACB0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EFEFDFFA-6F88-E5D3-37E3-3D3557A4ED32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Nutrition – simple </a:t>
            </a:r>
            <a:r>
              <a:rPr lang="fr-FR" sz="2400" dirty="0" err="1"/>
              <a:t>linear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r>
              <a:rPr lang="fr-FR" sz="2400" dirty="0"/>
              <a:t> for quantitative vars (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significant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)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59F3077C-8F81-2C8D-2772-E277251768AE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600200"/>
          <a:ext cx="11353797" cy="16621760"/>
        </p:xfrm>
        <a:graphic>
          <a:graphicData uri="http://schemas.openxmlformats.org/drawingml/2006/table">
            <a:tbl>
              <a:tblPr/>
              <a:tblGrid>
                <a:gridCol w="162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Variable_expliquee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Estimate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Pvalue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Calcium..mg.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-0.000978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-0.072919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-0.052246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-0.009565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-0.015521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-0.033429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1.283443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X..ENERGIE.RNP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0.996734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0.834599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Zinc..mg.100.g.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-0.061773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-0.001708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0.281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0.138934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0.129598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0.013404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0.038580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-1.430413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481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0.090362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-3.481371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481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0.003620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-0.945025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X..ENERGIE.RNP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-1.730129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-0.477736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0.000584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0.007953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0.021275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-2.504086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X..ENERGIE.RNP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-4.610514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-1.396633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0.001241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-0.064047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-0.051827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-0.005618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-0.014831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-0.016325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-0.935468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X..ENERGIE.RNP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-2.259728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-0.814587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-0.001209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-0.008937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-0.007573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-0.000732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-0.001875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Zinc..mg.100.g.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-0.007097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-0.000105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0.001593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0.000095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0.054140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0.742552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X..ENERGIE.RNP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2.079550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0.879791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084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864F5-312A-321A-0C25-8625A64A6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9F024CCA-1108-C69B-D362-E77F7D42EEFE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Nutrition – simple </a:t>
            </a:r>
            <a:r>
              <a:rPr lang="fr-FR" sz="2400" dirty="0" err="1"/>
              <a:t>linear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r>
              <a:rPr lang="fr-FR" sz="2400" dirty="0"/>
              <a:t> for qualitative vars (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significant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)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F85B7F0-663D-A340-CB52-BBAE3581DF1E}"/>
              </a:ext>
            </a:extLst>
          </p:cNvPr>
          <p:cNvGraphicFramePr>
            <a:graphicFrameLocks noGrp="1"/>
          </p:cNvGraphicFramePr>
          <p:nvPr/>
        </p:nvGraphicFramePr>
        <p:xfrm>
          <a:off x="457199" y="1600200"/>
          <a:ext cx="11353797" cy="10556240"/>
        </p:xfrm>
        <a:graphic>
          <a:graphicData uri="http://schemas.openxmlformats.org/drawingml/2006/table">
            <a:tbl>
              <a:tblPr/>
              <a:tblGrid>
                <a:gridCol w="162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Variable_expliquee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Estimate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Pvalue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Calcium..mg.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-100.154919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-4.104859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-3.685594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Fer..mg.100.g.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-3.394914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-2.732820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-2.847388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-2.751197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-54.466766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-43.599235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-42.330058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51.098407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38.536260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-9.044879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-13.591932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-13.536793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Pr..g.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8.847947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0.256211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0.212267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0.180048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X..CALCIUM...RNP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-0.284814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X..ENERGIE.RNP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-0.118760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0.162652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0.145048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X..vit.C...RNP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-0.120422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-340.125190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-272.680563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295.230576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kCalHors.fibres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246.110529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25277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CC9B9-A1E4-FFC7-280B-B3CF0A894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567338A-7EA9-4EC5-1D46-5B293799E7C5}"/>
              </a:ext>
            </a:extLst>
          </p:cNvPr>
          <p:cNvSpPr txBox="1"/>
          <p:nvPr/>
        </p:nvSpPr>
        <p:spPr>
          <a:xfrm>
            <a:off x="3049732" y="2828836"/>
            <a:ext cx="60994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18. Description et comparaisons des variables neurocognitives des enfants</a:t>
            </a:r>
          </a:p>
          <a:p>
            <a:r>
              <a:rPr lang="fr-FR" dirty="0"/>
              <a:t>a. Box plots par altitude et catégories d’âge</a:t>
            </a:r>
          </a:p>
          <a:p>
            <a:r>
              <a:rPr lang="fr-FR" dirty="0"/>
              <a:t>b. Tables avec </a:t>
            </a:r>
            <a:r>
              <a:rPr lang="fr-FR" dirty="0" err="1"/>
              <a:t>mean</a:t>
            </a:r>
            <a:r>
              <a:rPr lang="fr-FR" dirty="0"/>
              <a:t> +/- SD par altitude et catégorie d’âge</a:t>
            </a:r>
          </a:p>
        </p:txBody>
      </p:sp>
    </p:spTree>
    <p:extLst>
      <p:ext uri="{BB962C8B-B14F-4D97-AF65-F5344CB8AC3E}">
        <p14:creationId xmlns:p14="http://schemas.microsoft.com/office/powerpoint/2010/main" val="26088028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92A89-A457-9BBC-49B5-1F8CF475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549C233-E12F-08CB-5F7B-E24423BE52F0}"/>
              </a:ext>
            </a:extLst>
          </p:cNvPr>
          <p:cNvSpPr txBox="1"/>
          <p:nvPr/>
        </p:nvSpPr>
        <p:spPr>
          <a:xfrm>
            <a:off x="3046269" y="1550755"/>
            <a:ext cx="60994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Relation entre [</a:t>
            </a:r>
            <a:r>
              <a:rPr lang="fr-FR" dirty="0" err="1"/>
              <a:t>Hb</a:t>
            </a:r>
            <a:r>
              <a:rPr lang="fr-FR" dirty="0"/>
              <a:t>], </a:t>
            </a:r>
            <a:r>
              <a:rPr lang="fr-FR" dirty="0" err="1"/>
              <a:t>Ht</a:t>
            </a:r>
            <a:r>
              <a:rPr lang="fr-FR" dirty="0"/>
              <a:t>, </a:t>
            </a:r>
            <a:r>
              <a:rPr lang="fr-FR" dirty="0" err="1"/>
              <a:t>Hbmass</a:t>
            </a:r>
            <a:r>
              <a:rPr lang="fr-FR" dirty="0"/>
              <a:t>, les variables du fer, diagnostic de l’anémie (OMS 2011, OMS</a:t>
            </a:r>
          </a:p>
          <a:p>
            <a:r>
              <a:rPr lang="fr-FR" dirty="0"/>
              <a:t>2024, OMS 2011 + Ferritine basse, OMS 2024 + Ferritine basse) et de la polyglobulie (OMS</a:t>
            </a:r>
          </a:p>
          <a:p>
            <a:r>
              <a:rPr lang="fr-FR" dirty="0"/>
              <a:t>2011, OMS 2024) selon les différentes méthodes, et les variables neurocognitives</a:t>
            </a:r>
          </a:p>
          <a:p>
            <a:r>
              <a:rPr lang="fr-FR" dirty="0"/>
              <a:t>a. Régressions simples</a:t>
            </a:r>
          </a:p>
          <a:p>
            <a:r>
              <a:rPr lang="fr-FR" dirty="0"/>
              <a:t>b. Régressions multiples</a:t>
            </a:r>
          </a:p>
          <a:p>
            <a:endParaRPr lang="fr-FR" dirty="0"/>
          </a:p>
          <a:p>
            <a:r>
              <a:rPr lang="fr-FR" dirty="0"/>
              <a:t>c. Box plots et tables des variables neurocognitives chez les enfants en fonction de leur</a:t>
            </a:r>
          </a:p>
          <a:p>
            <a:r>
              <a:rPr lang="fr-FR" dirty="0"/>
              <a:t>diagnostic de l’anémie ou de polyglobulie (avec ou sans, selon les différentes</a:t>
            </a:r>
          </a:p>
          <a:p>
            <a:r>
              <a:rPr lang="fr-FR" dirty="0"/>
              <a:t>méthodes)</a:t>
            </a:r>
          </a:p>
        </p:txBody>
      </p:sp>
    </p:spTree>
    <p:extLst>
      <p:ext uri="{BB962C8B-B14F-4D97-AF65-F5344CB8AC3E}">
        <p14:creationId xmlns:p14="http://schemas.microsoft.com/office/powerpoint/2010/main" val="11771951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5BEDEA75-6C2A-F7D6-4801-660D79A14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mean</a:t>
            </a:r>
            <a:r>
              <a:rPr lang="fr-FR" sz="2400" dirty="0"/>
              <a:t> +-SD)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511AE9F6-65C6-9FE6-151E-AB8C8B842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513944"/>
              </p:ext>
            </p:extLst>
          </p:nvPr>
        </p:nvGraphicFramePr>
        <p:xfrm>
          <a:off x="457200" y="1600200"/>
          <a:ext cx="10371879" cy="7027344"/>
        </p:xfrm>
        <a:graphic>
          <a:graphicData uri="http://schemas.openxmlformats.org/drawingml/2006/table">
            <a:tbl>
              <a:tblPr/>
              <a:tblGrid>
                <a:gridCol w="248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8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3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888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49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BRIEF_IFL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36.65 ± 8.97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34.90 ± 6.21 (n=39)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33.39 ± 5.41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38.20 ± 6.29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BRIEF_IFL_Nota_T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65.71 ± 15.81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62.31 ± 11.58 (n=39)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59.11 ± 9.60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69.60 ± 11.96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BRIEF_IGFE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114.07 ± 24.82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109.89 ± 15.59 (n=37)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108.39 ± 16.83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122.70 ± 17.04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BRIEF_IGFE_Nota_T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64.07 ± 14.35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62.24 ± 10.29 (n=37)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61.22 ± 10.88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71.50 ± 11.21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BRIEF_IME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48.29 ± 10.05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47.05 ± 7.80 (n=38)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45.72 ± 7.66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53.20 ± 7.86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BRIEF_IME_Nota_T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60.59 ± 10.92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60.11 ± 9.47 (n=38)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58.89 ± 10.09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67.40 ± 9.40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19.59 ± 4.53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18.31 ± 3.33 (n=39)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18.59 ± 3.47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18.70 ± 3.95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64.41 ± 13.16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60.62 ± 9.85 (n=39)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61.18 ± 9.95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62.00 ± 11.89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Flexibilidad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17.06 ± 5.01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16.57 ± 3.96 (n=40)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15.11 ± 2.63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19.50 ± 3.60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</a:t>
                      </a: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: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Flexibilidad_Nota_T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62.24 ± 15.92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60.35 ± 13.38 (n=40)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54.83 ± 8.32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71.90 ± 12.62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29.24 ± 6.23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28.71 ± 4.77 (n=38)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29.28 ± 5.58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31.30 ± 5.23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62.35 ± 12.26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59.97 ± 9.94 (n=38)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60.78 ± 11.15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67.20 ± 11.10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31.06 ± 6.72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29.08 ± 5.33 (n=39)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27.94 ± 5.35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33.50 ± 5.40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63.24 ± 11.56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59.95 ± 10.35 (n=39)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57.78 ± 10.57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68.70 ± 10.33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17.24 ± 3.65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18.05 ± 3.33 (n=39)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17.78 ± 3.44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19.70 ± 3.47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54.65 ± 9.19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59.41 ± 10.02 (n=39)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59.33 ± 10.29 (n=18)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62.40 ± 9.90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56D1FCCE-E447-EDD0-1FE7-7ABC8DD0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mean</a:t>
            </a:r>
            <a:r>
              <a:rPr lang="fr-FR" sz="2400" dirty="0"/>
              <a:t> +-SD)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476BD380-F673-3A8F-49DC-848E776AC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17129"/>
              </p:ext>
            </p:extLst>
          </p:nvPr>
        </p:nvGraphicFramePr>
        <p:xfrm>
          <a:off x="457200" y="1600200"/>
          <a:ext cx="10752166" cy="17631935"/>
        </p:xfrm>
        <a:graphic>
          <a:graphicData uri="http://schemas.openxmlformats.org/drawingml/2006/table">
            <a:tbl>
              <a:tblPr/>
              <a:tblGrid>
                <a:gridCol w="248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6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3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3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75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49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22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Assemblage_Z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-0.07 ± 1.22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-0.33 ± 0.92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-0.09 ± 1.09 (n=117)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-0.25 ± 1.19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BRIEF2_IGE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108.83 ± 20.55 (n=70)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107.65 ± 20.99 (n=52)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108.05 ± 20.68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110.47 ± 20.45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BRIEF2_IGE_Nota_T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59.70 ± 11.55 (n=69)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60.12 ± 11.45 (n=52)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59.26 ± 10.90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60.33 ± 11.40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BRIEF2_IRCG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58.14 ± 11.89 (n=70)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57.46 ± 12.32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57.39 ± 11.94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60.35 ± 12.19 (n=52)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BRIEF2_IRCG_Nota_T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57.24 ± 11.31 (n=70)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57.96 ± 11.18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56.90 ± 10.53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59.13 ± 10.97 (n=52)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BRIEF2_IRCN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21.78 ± 4.68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21.67 ± 4.83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21.47 ± 4.50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22.24 ± 4.79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BRIEF2_IRCN_Nota_T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58.00 ± 10.44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58.49 ± 10.40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57.58 ± 9.64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59.06 ± 10.73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BRIEF2_IREM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28.99 ± 5.58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28.33 ± 6.08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29.38 ± 5.90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28.37 ± 5.61 (n=51)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BRIEF2_IREM_Nota_T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60.86 ± 10.46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60.16 ± 11.44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61.63 ± 10.80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59.92 ± 10.51 (n=51)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15.15 ± 3.17 (n=74)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14.64 ± 3.75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15.38 ± 3.74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14.77 ± 3.20 (n=52)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58.84 ± 8.90 (n=74)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57.69 ± 10.68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59.50 ± 10.30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57.85 ± 8.93 (n=52)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Coordination_Z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-0.34 ± 0.99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-0.64 ± 0.97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-0.55 ± 0.93 (n=117)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-0.58 ± 0.90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38.15 ± 8.86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35.94 ± 9.70 (n=53)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36.98 ± 9.07 (n=119)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35.31 ± 8.45 (n=90)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40.26 ± 8.30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38.96 ± 7.87 (n=53)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38.41 ± 8.63 (n=119)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37.04 ± 8.43 (n=90)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DS_Code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39.68 ± 11.34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37.76 ± 9.59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40.84 ± 9.84 (n=116)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36.55 ± 9.78 (n=88)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93652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DS_Labyrinthe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19.63 ± 4.81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18.55 ± 4.85 (n=53)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19.71 ± 4.79 (n=119)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18.94 ± 4.94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17.40 ± 3.70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17.15 ± 3.58 (n=53)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18.00 ± 3.85 (n=119)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15.22 ± 4.25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R-L; R-C;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DS_Purdue_Assemblage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24.94 ± 6.48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23.09 ± 4.51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25.08 ± 5.78 (n=117)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24.13 ± 6.31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DS_Purdue_Coordination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9.98 ± 1.83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9.41 ± 1.77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9.61 ± 1.76 (n=117)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9.56 ± 1.71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12.65 ± 1.82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12.58 ± 1.83 (n=53)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12.96 ± 2.11 (n=118)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12.87 ± 1.87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DS_Purdue_Main_Non_Dominante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10.96 ± 2.12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11.27 ± 1.85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11.68 ± 1.75 (n=117)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11.33 ± 1.80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Flexibilidad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13.90 ± 3.25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13.66 ± 2.97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14.00 ± 2.81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13.80 ± 3.08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Flexibilidad_Nota_T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60.77 ± 12.72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60.34 ± 11.62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61.31 ± 10.91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60.55 ± 11.92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14.05 ± 3.28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14.09 ± 3.39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14.03 ± 3.29 (n=113)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14.60 ± 3.55 (n=43)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56.29 ± 10.32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57.15 ± 10.49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56.50 ± 10.06 (n=113)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58.52 ± 10.59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Iniciativa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8.79 ± 2.42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8.64 ± 2.17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8.82 ± 2.32 (n=113)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9.53 ± 2.49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Iniciativa_Nota_T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54.90 ± 12.12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55.50 ± 11.08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55.27 ± 11.48 (n=113)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58.29 ± 12.09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-0.51 ± 1.15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-0.40 ± 0.97 (n=53)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-0.32 ± 1.15 (n=118)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-0.36 ± 1.01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MND_Z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-0.86 ± 1.25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-0.60 ± 1.02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-0.42 ± 0.96 (n=117)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-0.63 ± 0.98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J-L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14.71 ± 3.83 (n=72)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14.61 ± 3.79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14.44 ± 3.59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15.45 ± 3.74 (n=53)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57.96 ± 12.07 (n=72)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58.57 ± 11.75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57.31 ± 10.45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59.85 ± 11.02 (n=53)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Organizacion_Materiales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10.34 ± 2.50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10.11 ± 2.44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10.28 ± 2.38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10.57 ± 2.33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Organizacion_Materiales_Nota_T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56.64 ± 10.84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56.22 ± 10.25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56.47 ± 10.05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57.38 ± 9.55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14.89 ± 2.87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14.89 ± 3.44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14.83 ± 3.47 (n=110)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15.49 ± 3.60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56.37 ± 9.01 (n=73)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57.64 ± 10.12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56.50 ± 10.30 (n=110)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58.04 ± 10.53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QI_Barrage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12.85 ± 2.33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12.74 ± 2.42 (n=53)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12.19 ± 2.68 (n=119)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11.57 ± 2.68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R-L; R-C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QI_Code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9.02 ± 2.33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8.88 ± 2.24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8.97 ± 2.01 (n=116)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7.81 ± 1.87 (n=88)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R-L; R-C;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393652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QI_Labyrinthe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10.67 ± 3.29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10.64 ± 4.03 (n=53)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11.14 ± 4.07 (n=119)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10.07 ± 3.52 (n=88)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9.82 ± 2.51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9.98 ± 2.40 (n=53)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10.17 ± 2.77 (n=119)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8.14 ± 2.71 (n=88)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R-L; R-C;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392833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Supervision_Si_Mismo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7.68 ± 2.01 (n=75)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7.54 ± 2.04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7.48 ± 1.69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7.58 ± 1.88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392833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Supervision_Si_Mismo_Nota_T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59.07 ± 11.00 (n=75)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58.91 ± 11.10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58.19 ± 8.98 (n=112)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58.62 ± 10.32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392833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Supervision_Tarea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9.30 ± 2.11 (n=74)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9.50 ± 2.17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9.16 ± 2.22 (n=113)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9.55 ± 2.04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392833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Supervision_Tarea_Nota_T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53.74 ± 9.90 (n=74)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56.14 ± 9.53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53.58 ± 9.58 (n=113)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54.98 ± 9.61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9C068-67DC-1744-9467-3F1C113D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7E8F93-C47A-9B22-3AA8-3B0B6F5BF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9375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2A99B-647B-B932-3A03-2E1861EEE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61343D8F-DE49-5836-A290-01FC586D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 err="1"/>
              <a:t>t.test</a:t>
            </a:r>
            <a:r>
              <a:rPr lang="fr-FR" sz="2400" dirty="0"/>
              <a:t> on </a:t>
            </a:r>
            <a:r>
              <a:rPr lang="fr-FR" sz="2400" dirty="0" err="1"/>
              <a:t>mean</a:t>
            </a:r>
            <a:r>
              <a:rPr lang="fr-FR" sz="2400" dirty="0"/>
              <a:t> values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anemic</a:t>
            </a:r>
            <a:r>
              <a:rPr lang="fr-FR" sz="2400" dirty="0"/>
              <a:t> and non-</a:t>
            </a:r>
            <a:r>
              <a:rPr lang="fr-FR" sz="2400" dirty="0" err="1"/>
              <a:t>anemic</a:t>
            </a:r>
            <a:r>
              <a:rPr lang="fr-FR" sz="2400" dirty="0"/>
              <a:t> </a:t>
            </a:r>
            <a:r>
              <a:rPr lang="fr-FR" sz="2400" dirty="0" err="1"/>
              <a:t>childrens</a:t>
            </a:r>
            <a:r>
              <a:rPr lang="fr-FR" sz="2400" dirty="0"/>
              <a:t> (neuro)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6062088B-58BC-66C7-09EE-97A8F00920E0}"/>
              </a:ext>
            </a:extLst>
          </p:cNvPr>
          <p:cNvGraphicFramePr>
            <a:graphicFrameLocks noGrp="1"/>
          </p:cNvGraphicFramePr>
          <p:nvPr/>
        </p:nvGraphicFramePr>
        <p:xfrm>
          <a:off x="457199" y="1600200"/>
          <a:ext cx="11353800" cy="14437360"/>
        </p:xfrm>
        <a:graphic>
          <a:graphicData uri="http://schemas.openxmlformats.org/drawingml/2006/table">
            <a:tbl>
              <a:tblPr/>
              <a:tblGrid>
                <a:gridCol w="227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Variable_binaire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 IGFE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 IGFE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 IGFE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 IGFE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Emotional Control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Emotional Control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Assembly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Assembly (Z)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Working Memory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IGE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IGE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IRCG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IRCG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IRCN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Emotional Control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Emotional Control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Emotional Control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Emotional Control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Inhibition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Inhibition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Initiative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Initiative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Initiative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Initiative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Initiative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Organization of Materials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Planning &amp; Organization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Planning &amp; Organization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Task Monitoring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Working Memory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Working Memory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Assembly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Non-Dominant Hand (Z)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30176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D96F7-CC0C-A8C4-5C9C-1187454C4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E2CE255-1196-D12E-BAB6-997370927298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 err="1"/>
              <a:t>t.test</a:t>
            </a:r>
            <a:r>
              <a:rPr lang="fr-FR" sz="2400" dirty="0"/>
              <a:t> on </a:t>
            </a:r>
            <a:r>
              <a:rPr lang="fr-FR" sz="2400" dirty="0" err="1"/>
              <a:t>mean</a:t>
            </a:r>
            <a:r>
              <a:rPr lang="fr-FR" sz="2400" dirty="0"/>
              <a:t> values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polycythemic</a:t>
            </a:r>
            <a:r>
              <a:rPr lang="fr-FR" sz="2400" dirty="0"/>
              <a:t> and non-</a:t>
            </a:r>
            <a:r>
              <a:rPr lang="fr-FR" sz="2400" dirty="0" err="1"/>
              <a:t>polycythemic</a:t>
            </a:r>
            <a:r>
              <a:rPr lang="fr-FR" sz="2400" dirty="0"/>
              <a:t> </a:t>
            </a:r>
            <a:r>
              <a:rPr lang="fr-FR" sz="2400" dirty="0" err="1"/>
              <a:t>childrens</a:t>
            </a:r>
            <a:r>
              <a:rPr lang="fr-FR" sz="2400" dirty="0"/>
              <a:t> (neuro)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00A9A1-49D5-CF79-9185-C9552B08A72E}"/>
              </a:ext>
            </a:extLst>
          </p:cNvPr>
          <p:cNvGraphicFramePr>
            <a:graphicFrameLocks noGrp="1"/>
          </p:cNvGraphicFramePr>
          <p:nvPr/>
        </p:nvGraphicFramePr>
        <p:xfrm>
          <a:off x="457199" y="1600200"/>
          <a:ext cx="11315700" cy="13172440"/>
        </p:xfrm>
        <a:graphic>
          <a:graphicData uri="http://schemas.openxmlformats.org/drawingml/2006/table">
            <a:tbl>
              <a:tblPr/>
              <a:tblGrid>
                <a:gridCol w="226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3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3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3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3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Variable_binaire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Coding IQ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Matrix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Organization of Materials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Organization of Materials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Organization of Materials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Organization of Materials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Assembly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IGE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IRCG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 IREM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Cancellation Part 2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Coding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Flexibility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Flexibility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Initiative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Initiative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Planning &amp; Organization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Planning &amp; Organization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Cancellation Part 1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Cancellation Part 1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Cancellation Part 2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Coding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Coding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Coding IQ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Matrix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Organization of Materials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Organization of Materials (T-score)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Assembly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Coordination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Coordination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Dominant Hand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Dominant Hand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Dominant Hand (Z)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Non-Dominant Hand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Purdue Non-Dominant Hand (Z)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Maze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Maze (DS)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14650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C0367-F8B0-8782-0D70-096FEB9BE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E4EE0A3-AB66-F2C2-44C1-64BBAD087126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Neuro – simple </a:t>
            </a:r>
            <a:r>
              <a:rPr lang="fr-FR" sz="2400" dirty="0" err="1"/>
              <a:t>linear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r>
              <a:rPr lang="fr-FR" sz="2400" dirty="0"/>
              <a:t> for quantitative vars (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significant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)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72E0F5D-F008-FC3B-6989-E9E94FC6E505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600200"/>
          <a:ext cx="11353797" cy="28732480"/>
        </p:xfrm>
        <a:graphic>
          <a:graphicData uri="http://schemas.openxmlformats.org/drawingml/2006/table">
            <a:tbl>
              <a:tblPr/>
              <a:tblGrid>
                <a:gridCol w="162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Variable_expliquee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Estimate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Pvalue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0.079903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-0.020178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-0.022767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DS_Code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-0.020428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DS_Labyrinthe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-0.022782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-0.036764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DS_Purdue_Assemblage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-0.023107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DS_Purdue_Coordination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-0.051337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-0.062060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DS_Purdue_Main_Non_Dominante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-0.044621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Flexibilidad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0.094470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0.117938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0.012695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0.108371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0.080097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QI_Barrage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-0.023488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BRIEF_IME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0.376194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BRIEF_IME_Nota_T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0.345459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Iniciativa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0.451172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0.144978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0.316320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ERFE..ng.mL.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Iniciativa_Nota_T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0.046391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Assemblage_Z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0.649538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Coordination_Z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0.828567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DS_Purdue_Assemblage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0.140158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DS_Purdue_Coordination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0.535478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0.541231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DS_Purdue_Main_Non_Dominante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0.469985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-0.139135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-0.074180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Iniciativa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-0.349262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Iniciativa_Nota_T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-0.082095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0.893515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MND_Z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0.674938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-0.148324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-0.062200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Supervision_Tarea_Nota_T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-0.080361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-0.069650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-0.066529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0.128961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DS_Purdue_Main_Non_Dominante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0.135015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-0.054740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0.191318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MND_Z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0.212671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-0.058626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QI_Barrage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-0.085448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-0.129907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BRIEF_IGFE_Nota_T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0.080579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-0.188720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-0.157254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0.414642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DS_Purdue_Main_Non_Dominante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0.439066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-0.161149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0.611248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MND_Z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0.691078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-0.161712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QI_Barrage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-0.256200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-0.338930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-0.111935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0.183737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DS_Purdue_Main_Non_Dominante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0.179934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0.283268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MND_Z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0.294047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QI_Barrage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-0.131158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QI_Code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-0.146940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-0.205341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BRIEF_IGFE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0.004499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BRIEF_IGFE_Nota_T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0.007507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0.005320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0.005248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DS_Code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0.006759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0.023803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-0.008692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-0.008792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-4.308540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Control_Emocional_Nota_T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-1.731481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-2.333990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-2.399412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-1.712056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0.176525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0.113426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0.090072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QI_Barrage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0.224850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0.315224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36631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30DD0-CEAC-728F-BF59-7949B4FED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EDE8B024-C717-07CE-F600-34265CE78B34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Neuro – simple </a:t>
            </a:r>
            <a:r>
              <a:rPr lang="fr-FR" sz="2400" dirty="0" err="1"/>
              <a:t>linear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r>
              <a:rPr lang="fr-FR" sz="2400" dirty="0"/>
              <a:t> for qualitative vars (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significant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)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3F291B6F-3266-891B-93AB-F9F2AA80A32F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600200"/>
          <a:ext cx="11353797" cy="14081760"/>
        </p:xfrm>
        <a:graphic>
          <a:graphicData uri="http://schemas.openxmlformats.org/drawingml/2006/table">
            <a:tbl>
              <a:tblPr/>
              <a:tblGrid>
                <a:gridCol w="162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1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Variable_expliquee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Estimate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Pvalue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Assemblage_Z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0.665753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Assemblage_Z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0.306657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BRIEF2_IREM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4.775000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BRIEF2_IREM_Nota_T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8.164286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Coordination_Z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-0.837987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Coordination_Z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-1.009587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5.223419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DS_Barrage_partie_2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7.429573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DS_Code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7.338095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DS_Code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3.559259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DS_Purdue_Assemblage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4.138889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DS_Purdue_Assemblage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2.566210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DS_Purdue_Coordination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-1.695522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DS_Purdue_Coordination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-1.938427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-1.841317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1.321809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0.818931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DS_Purdue_Main_Non_Dominante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0.641187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4.279774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4.411891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Inhibicion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-3.000522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-1.023223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MD_Z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-1.147506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4.543732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5.928273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Memoria_Trabajo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-3.341654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Organizacion_Materiales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-1.445341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1.840269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2.683227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Planificacion_Organizacion_Nota_T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6.071959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QI_Matrice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-0.776060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Supervision_Si_Mismo_Nota_T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-9.768166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99080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57A55-27A5-9DC1-AB64-731A684CA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40B042B4-FBCA-564F-54A3-A957AD0A9F05}"/>
              </a:ext>
            </a:extLst>
          </p:cNvPr>
          <p:cNvSpPr txBox="1"/>
          <p:nvPr/>
        </p:nvSpPr>
        <p:spPr>
          <a:xfrm>
            <a:off x="3050498" y="1447588"/>
            <a:ext cx="61009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Relation entre [</a:t>
            </a:r>
            <a:r>
              <a:rPr lang="fr-FR" dirty="0" err="1"/>
              <a:t>Hb</a:t>
            </a:r>
            <a:r>
              <a:rPr lang="fr-FR" dirty="0"/>
              <a:t>], </a:t>
            </a:r>
            <a:r>
              <a:rPr lang="fr-FR" dirty="0" err="1"/>
              <a:t>Ht</a:t>
            </a:r>
            <a:r>
              <a:rPr lang="fr-FR" dirty="0"/>
              <a:t>, </a:t>
            </a:r>
            <a:r>
              <a:rPr lang="fr-FR" dirty="0" err="1"/>
              <a:t>Hbmass</a:t>
            </a:r>
            <a:r>
              <a:rPr lang="fr-FR" dirty="0"/>
              <a:t>, les variables du fer, diagnostic de l’anémie (OMS 2011, OMS</a:t>
            </a:r>
          </a:p>
          <a:p>
            <a:r>
              <a:rPr lang="fr-FR" dirty="0"/>
              <a:t>2024, OMS 2011 + Ferritine basse, OMS 2024 + Ferritine basse) et de la polyglobulie (OMS</a:t>
            </a:r>
          </a:p>
          <a:p>
            <a:r>
              <a:rPr lang="fr-FR" dirty="0"/>
              <a:t>2011, OMS 2024) selon les différentes méthodes, et les variables cardiaques (vol OD </a:t>
            </a:r>
            <a:r>
              <a:rPr lang="fr-FR" dirty="0" err="1"/>
              <a:t>ind</a:t>
            </a:r>
            <a:r>
              <a:rPr lang="fr-FR" dirty="0"/>
              <a:t>,</a:t>
            </a:r>
          </a:p>
          <a:p>
            <a:r>
              <a:rPr lang="fr-FR" dirty="0" err="1"/>
              <a:t>PAPs</a:t>
            </a:r>
            <a:r>
              <a:rPr lang="fr-FR" dirty="0"/>
              <a:t>, </a:t>
            </a:r>
            <a:r>
              <a:rPr lang="fr-FR" dirty="0" err="1"/>
              <a:t>PAPm</a:t>
            </a:r>
            <a:r>
              <a:rPr lang="fr-FR" dirty="0"/>
              <a:t> et TVR)</a:t>
            </a:r>
          </a:p>
          <a:p>
            <a:r>
              <a:rPr lang="fr-FR" dirty="0"/>
              <a:t>a. Régressions simples</a:t>
            </a:r>
          </a:p>
          <a:p>
            <a:r>
              <a:rPr lang="fr-FR" dirty="0"/>
              <a:t>b. Régressions multiples</a:t>
            </a:r>
          </a:p>
          <a:p>
            <a:r>
              <a:rPr lang="fr-FR" dirty="0"/>
              <a:t>c. Box plots et tables des variables cardiaques chez les enfants en fonction de leur</a:t>
            </a:r>
          </a:p>
          <a:p>
            <a:r>
              <a:rPr lang="fr-FR" dirty="0"/>
              <a:t>diagnostic de l’anémie ou de polyglobulie (avec ou sans, selon les différentes</a:t>
            </a:r>
          </a:p>
          <a:p>
            <a:r>
              <a:rPr lang="fr-FR" dirty="0"/>
              <a:t>méthodes)</a:t>
            </a:r>
          </a:p>
        </p:txBody>
      </p:sp>
    </p:spTree>
    <p:extLst>
      <p:ext uri="{BB962C8B-B14F-4D97-AF65-F5344CB8AC3E}">
        <p14:creationId xmlns:p14="http://schemas.microsoft.com/office/powerpoint/2010/main" val="31379948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117791"/>
              </p:ext>
            </p:extLst>
          </p:nvPr>
        </p:nvGraphicFramePr>
        <p:xfrm>
          <a:off x="972645" y="924339"/>
          <a:ext cx="10246708" cy="23614618"/>
        </p:xfrm>
        <a:graphic>
          <a:graphicData uri="http://schemas.openxmlformats.org/drawingml/2006/table">
            <a:tbl>
              <a:tblPr/>
              <a:tblGrid>
                <a:gridCol w="1106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6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3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30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75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49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Comparaisons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0.54 ± 0.12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0.50 ± 0.11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0.49 ± 0.10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0.53 ± 0.12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J-L;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0.42 ± 0.09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0.37 ± 0.09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0.32 ± 0.08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0.36 ± 0.15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J-L; R-L; J-C;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18.33 ± 1.38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16.98 ± 1.47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16.83 ± 1.42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16.97 ± 1.74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4.79 ± 0.87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3.87 ± 0.87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3.69 ± 0.94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3.97 ± 1.11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39.74 ± 3.72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37.34 ± 3.67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38.29 ± 3.39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37.41 ± 3.95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32.57 ± 4.08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33.47 ± 4.06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33.04 ± 4.07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34.21 ± 4.26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25.27 ± 3.05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23.16 ± 2.39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23.73 ± 2.90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23.80 ± 2.73 (n=88)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20.67 ± 2.68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20.77 ± 2.74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20.49 ± 3.19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21.70 ± 3.04 (n=88)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0.19 ± 0.03 (n=80)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0.18 ± 0.02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0.18 ± 0.02 (n=117)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0.17 ± 0.02 (n=88)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1.84 ± 0.41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1.95 ± 0.45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1.98 ± 0.42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1.68 ± 0.39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R-L; R-C;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1.50 ± 0.30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1.72 ± 0.40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2.01 ± 0.52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1.72 ± 0.60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R-L; J-C;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E.e..mit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4.98 ± 0.91 (n=80)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5.33 ± 0.87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5.27 ± 0.89 (n=117)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5.16 ± 0.99 (n=87)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0.95 ± 0.13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0.94 ± 0.12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0.93 ± 0.14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0.85 ± 0.15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R-L; R-C;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0.60 ± 0.08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0.61 ± 0.09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0.60 ± 0.10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0.56 ± 0.10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R-L; R-C;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80.00 ± 12.04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78.98 ± 11.68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75.11 ± 11.88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84.12 ± 13.33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J-L;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FEVG..teich.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66.05 ± 6.41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68.61 ± 5.43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68.82 ± 6.84 (n=119)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66.73 ± 6.22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J-L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FEVG.auto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51.48 ± 4.42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56.61 ± 6.23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55.14 ± 4.67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55.05 ± 5.14 (n=86)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FR.VD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49.31 ± 6.58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51.26 ± 5.05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47.38 ± 6.50 (n=120)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46.42 ± 6.14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R-L; J-C; R-C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-17.72 ± 1.66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-19.87 ± 2.03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-19.21 ± 2.38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-18.42 ± 2.17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3.92 ± 0.70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3.44 ± 0.64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3.14 ± 0.59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3.58 ± 0.83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R-L; J-C;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ITV.pulm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17.95 ± 2.36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17.60 ± 2.40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17.86 ± 2.34 (n=120)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17.85 ± 2.31 (n=90)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ITVSSAo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23.00 ± 2.76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21.73 ± 3.33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22.02 ± 2.86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20.57 ± 3.54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R-L;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67.38 ± 9.66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53.75 ± 11.65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59.77 ± 12.65 (n=118)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51.42 ± 12.76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R-L; J-C;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78.14 ± 8.61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64.11 ± 10.27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71.06 ± 11.69 (n=118)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61.23 ± 13.72 (n=90)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R-L; J-C;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13.12 ± 2.15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18.18 ± 2.33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20.73 ± 2.82 (n=101)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25.68 ± 3.32 (n=77)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R-L; J-C; R-C;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18.24 ± 3.52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26.53 ± 3.82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30.70 ± 4.62 (n=101)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38.82 ± 5.44 (n=77)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R-L; J-C; R-C;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99.64 ± 10.36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84.84 ± 10.51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93.65 ± 12.27 (n=118)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82.92 ± 13.15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R-L; J-C;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7.53 ± 1.16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6.84 ± 1.13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6.94 ± 1.01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7.02 ± 1.06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RWT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0.38 ± 0.07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0.37 ± 0.06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0.36 ± 0.05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0.38 ± 0.06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1.24 ± 0.20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1.13 ± 0.19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1.18 ± 0.19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1.12 ± 0.20 (n=92)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R-L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12.48 ± 2.67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10.60 ± 2.27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11.72 ± 2.86 (n=120)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12.95 ± 3.10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R-C;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10.17 ± 2.00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9.37 ± 1.41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9.96 ± 1.88 (n=120)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11.71 ± 2.21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R-L; R-C;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6.31 ± 1.49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5.16 ± 1.17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6.20 ± 1.83 (n=120)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6.88 ± 1.57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J-C; R-C;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5.15 ± 1.18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4.57 ± 0.87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5.28 ± 1.34 (n=120)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6.25 ± 1.24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R-L; J-C; R-C;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TAPSE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18.15 ± 2.41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18.77 ± 2.05 (n=51)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19.28 ± 2.56 (n=115)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18.31 ± 2.31 (n=90)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J-L;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TDM.Emit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147.05 ± 36.39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138.62 ± 24.37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148.74 ± 31.32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139.72 ± 32.48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TDM.Etric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168.33 ± 49.54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175.73 ± 34.06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195.13 ± 47.72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158.26 ± 49.90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J-L;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2.83 ± 0.72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4.86 ± 0.95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5.89 ± 1.55 (n=101)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6.73 ± 1.91 (n=75)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R-L; J-C; R-C;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Tacc.pulm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139.27 ± 19.29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148.05 ± 16.96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132.43 ± 19.01 (n=119)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127.94 ± 19.67 (n=90)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R-L; J-C; R-C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69.65 ± 15.20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60.27 ± 14.81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63.96 ± 13.49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60.50 ± 16.00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VTDVGi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56.41 ± 9.93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53.17 ± 8.71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54.51 ± 8.77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54.26 ± 10.80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0.67 ± 0.08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0.67 ± 0.09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0.68 ± 0.10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0.76 ± 0.12 (n=92)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R-L; R-C;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31.99 ± 3.78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30.02 ± 4.03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31.59 ± 3.89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29.30 ± 4.01 (n=92)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R-L;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h.r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0.37 ± 0.06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0.37 ± 0.06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0.36 ± 0.05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0.38 ± 0.06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masseVG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83.68 ± 21.31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72.58 ± 21.03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73.65 ± 20.49 (n=120)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71.29 ± 20.84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onde.S.tric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12.95 ± 1.68 (n=75)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11.93 ± 1.40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12.09 ± 1.50 (n=109)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12.63 ± 1.64 (n=78)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strain.VD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-24.16 ± 3.26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-22.67 ± 3.07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-23.53 ± 3.61 (n=120)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-22.68 ± 3.40 (n=90)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R-L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9.32 ± 1.80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9.68 ± 2.01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10.64 ± 2.23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11.56 ± 2.80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J-L; R-L; J-C; R-C;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7.60 ± 1.37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8.55 ± 1.14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9.06 ± 1.35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10.38 ± 1.61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R-L; R-C;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12.67 ± 2.02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11.63 ± 2.28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11.59 ± 2.19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11.21 ± 2.18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10.34 ± 1.59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10.27 ± 1.23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9.91 ± 1.49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10.15 ± 1.48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2.12 ± 0.21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2.57 ± 0.18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2.76 ± 0.21 (n=101)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3.11 ± 0.21 (n=77)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R-L; J-C; R-C;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19.47 ± 6.17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21.20 ± 7.23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24.46 ± 8.02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28.73 ± 10.34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J-L; R-L; R-C;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15.76 ± 4.38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18.47 ± 4.25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20.60 ± 5.15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25.47 ± 6.56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C-L; J-L; R-L; R-C; R-J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29.60 ± 7.27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28.51 ± 7.81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26.67 ± 8.05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25.22 ± 7.61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J-L; R-L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24.02 ± 5.13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24.95 ± 4.42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22.65 ± 5.62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22.55 ± 4.88 (n=91)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J-C; R-C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vol.ej..teich.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45.94 ± 10.79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41.49 ± 11.46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44.40 ± 10.46 (n=119)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40.99 ± 11.88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Signif: R-L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60.31 ± 9.95 (n=81)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49.53 ± 12.44 (n=56)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49.38 ± 12.34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47.72 ± 12.67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</a:t>
                      </a: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: C-L; J-L; R-L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</a:tbl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391C7EEF-F90C-9CF3-64AF-F882BAD0B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mean</a:t>
            </a:r>
            <a:r>
              <a:rPr lang="fr-FR" sz="2400" dirty="0"/>
              <a:t> +-SD)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964EF-A45F-7932-01BE-8BF8DD4CE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25E2608-4D94-422F-3548-2E084636F01F}"/>
              </a:ext>
            </a:extLst>
          </p:cNvPr>
          <p:cNvSpPr txBox="1">
            <a:spLocks/>
          </p:cNvSpPr>
          <p:nvPr/>
        </p:nvSpPr>
        <p:spPr>
          <a:xfrm>
            <a:off x="419099" y="39506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 err="1"/>
              <a:t>t.test</a:t>
            </a:r>
            <a:r>
              <a:rPr lang="fr-FR" sz="2400" dirty="0"/>
              <a:t> on </a:t>
            </a:r>
            <a:r>
              <a:rPr lang="fr-FR" sz="2400" dirty="0" err="1"/>
              <a:t>mean</a:t>
            </a:r>
            <a:r>
              <a:rPr lang="fr-FR" sz="2400" dirty="0"/>
              <a:t> values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anemic</a:t>
            </a:r>
            <a:r>
              <a:rPr lang="fr-FR" sz="2400" dirty="0"/>
              <a:t> and non-</a:t>
            </a:r>
            <a:r>
              <a:rPr lang="fr-FR" sz="2400" dirty="0" err="1"/>
              <a:t>anemic</a:t>
            </a:r>
            <a:r>
              <a:rPr lang="fr-FR" sz="2400" dirty="0"/>
              <a:t> </a:t>
            </a:r>
            <a:r>
              <a:rPr lang="fr-FR" sz="2400" dirty="0" err="1"/>
              <a:t>childrens</a:t>
            </a:r>
            <a:r>
              <a:rPr lang="fr-FR" sz="2400" dirty="0"/>
              <a:t> (</a:t>
            </a:r>
            <a:r>
              <a:rPr lang="fr-FR" sz="2400" dirty="0" err="1"/>
              <a:t>heart</a:t>
            </a:r>
            <a:r>
              <a:rPr lang="fr-FR" sz="2400" dirty="0"/>
              <a:t>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E69E45-56B2-79F3-A1B9-CFD443982C8D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600200"/>
          <a:ext cx="11353800" cy="12496800"/>
        </p:xfrm>
        <a:graphic>
          <a:graphicData uri="http://schemas.openxmlformats.org/drawingml/2006/table">
            <a:tbl>
              <a:tblPr/>
              <a:tblGrid>
                <a:gridCol w="227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Variable_binaire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Output (L/min)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Output (L/min)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Heart Rate (bpm)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LVEF (Auto)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Mean Pulmonary Artery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Deceleration Time (ms)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End-Diastolic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Systemic Vascular Resistance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Systolic Pulmonary Artery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 Jet Velocity (m/s)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Tricuspid Deceleration Time (ms)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Diastolic BP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Diastolic BP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Heart Rate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LV End-Diastolic Volume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RA Surface Area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Global Longitudinal Strain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Mean Arterial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Mean Pulmonary Artery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Pulmonary Acceleration Time (ms)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Relative Wall Thickness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Output (L/min)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Output (L/min)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A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A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Deceleration Time (ms)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Deceleration Time (ms)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Stroke Volume (Teichholz)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Stroke Volume (Teichholz)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Systolic BP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Systolic BP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216107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FF706-B94A-F2B3-1C92-9586E12C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EAD72B4-1F31-6158-F610-188798B1A7C8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 err="1"/>
              <a:t>t.test</a:t>
            </a:r>
            <a:r>
              <a:rPr lang="fr-FR" sz="2400" dirty="0"/>
              <a:t> on </a:t>
            </a:r>
            <a:r>
              <a:rPr lang="fr-FR" sz="2400" dirty="0" err="1"/>
              <a:t>mean</a:t>
            </a:r>
            <a:r>
              <a:rPr lang="fr-FR" sz="2400" dirty="0"/>
              <a:t> values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polycythemic</a:t>
            </a:r>
            <a:r>
              <a:rPr lang="fr-FR" sz="2400" dirty="0"/>
              <a:t> and non-</a:t>
            </a:r>
            <a:r>
              <a:rPr lang="fr-FR" sz="2400" dirty="0" err="1"/>
              <a:t>polycythemic</a:t>
            </a:r>
            <a:r>
              <a:rPr lang="fr-FR" sz="2400" dirty="0"/>
              <a:t> </a:t>
            </a:r>
            <a:r>
              <a:rPr lang="fr-FR" sz="2400" dirty="0" err="1"/>
              <a:t>childrens</a:t>
            </a:r>
            <a:r>
              <a:rPr lang="fr-FR" sz="2400" dirty="0"/>
              <a:t> (</a:t>
            </a:r>
            <a:r>
              <a:rPr lang="fr-FR" sz="2400" dirty="0" err="1"/>
              <a:t>heart</a:t>
            </a:r>
            <a:r>
              <a:rPr lang="fr-FR" sz="2400" dirty="0"/>
              <a:t>)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19ED71C-A874-6565-57B0-947F30828A61}"/>
              </a:ext>
            </a:extLst>
          </p:cNvPr>
          <p:cNvGraphicFramePr>
            <a:graphicFrameLocks noGrp="1"/>
          </p:cNvGraphicFramePr>
          <p:nvPr/>
        </p:nvGraphicFramePr>
        <p:xfrm>
          <a:off x="457199" y="1600200"/>
          <a:ext cx="11353800" cy="23815040"/>
        </p:xfrm>
        <a:graphic>
          <a:graphicData uri="http://schemas.openxmlformats.org/drawingml/2006/table">
            <a:tbl>
              <a:tblPr/>
              <a:tblGrid>
                <a:gridCol w="227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Variable_binaire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E/E' Ratio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LA Surface Area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LA Volume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LV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End-Diastolic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End-Diastolic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Shortening Fraction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Mean Pulmonary Artery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E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Systolic BP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Systolic Pulmonary Artery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 Jet Velocity (m/s)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Tricuspid Deceleration Time (ms)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Tricuspid E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Index (L/min/m²)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Index (L/min/m²)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Output (L/min)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Output (L/min)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Heart Rate (bpm)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LV End-Diastolic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Global Longitudinal Strain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LVEF (Auto)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LVOT VTI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Mean Pulmonary Artery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A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E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Posterior Wall Thickness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RA Volume (mL)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Systolic BP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Tricuspid A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Tricuspid Deceleration Time (ms)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Tricuspid E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Tricuspid E/A Ratio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 Surface Area (BSA)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 Surface Area (BSA)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Index (L/min/m²)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Cardiac Output (L/min)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Heart Rate (bpm)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LA Surface Area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LV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End-Diastolic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End-Diastolic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End-Diastolic Volume (mL)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End-Diastolic Volume (mL)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Mass (g)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Mass (g)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Shortening Fraction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Shortening Fraction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Mean Arterial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Mean Pulmonary Artery Pressure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Mitral E Wave Velocity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RA Surface Area (cm²)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RA Volume (mL)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End-Diastolic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End-Diastolic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Stroke Volume (Shortening Fraction)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Stroke Volume (Teichholz)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Stroke Volume (Teichholz)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Systolic BP (mmHg)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Ao/LA Ratio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Ao/LA Ratio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Indexed RV End-Systolic Diameter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LV End-Systolic Diameter (mm)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03674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334D8-8CBA-352F-8DA6-4370E440F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D8B0C40-55A7-7F38-505D-E19D1939A85D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 err="1"/>
              <a:t>Heart</a:t>
            </a:r>
            <a:r>
              <a:rPr lang="fr-FR" sz="2400" dirty="0"/>
              <a:t> – simple </a:t>
            </a:r>
            <a:r>
              <a:rPr lang="fr-FR" sz="2400" dirty="0" err="1"/>
              <a:t>linear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r>
              <a:rPr lang="fr-FR" sz="2400" dirty="0"/>
              <a:t> for quantitative vars (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significant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22825F-60E4-566D-E3CF-33E90756B6BC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600200"/>
          <a:ext cx="11734800" cy="8703564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Variable_expliquee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Estimate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Pvalue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-0.454957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-0.596825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-0.175695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-0.234033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-0.234033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-0.080672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0.091200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-0.081201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0.110319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0.482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0.005674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FEVG.auto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0.017166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-0.042785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0.091719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ITV.pulm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-0.053397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ITVSSAo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-0.050273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-0.013971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-0.016545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-0.018437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-0.203245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-2.293722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0.900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-0.083232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0.041155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-0.114314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0.073236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TAPSE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-0.047889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0.095652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-0.020197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0.529981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-0.070994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masseVG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-0.015257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-0.100688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0.054927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-0.134765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0.096243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0.133745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-0.025065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-0.034820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vol.ej..teich.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-0.024075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-0.023659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7.990630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-0.272388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-2.669835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0.102329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FEVG.auto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-0.160429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0.333860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1.071916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RWT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24.778126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0.750843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TDM.Emit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0.043233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Tacc.pulm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-0.066405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h.r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29.323120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ERFE..ng.mL.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-0.278641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-7.660111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-8.103110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-0.081103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TDM.Etric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0.013749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0.410945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0.604736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0.112425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0.167302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19.027608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2.560804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2.560804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-97.637886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-7.567994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0.268560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5.281729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1.875947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RWT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51.063909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1.052678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1.867165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h.r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64.912580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1.339620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-3.821498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-0.232457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-0.460931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-0.460931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-25.626946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-0.677217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0.557190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-4.168410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-4.581342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FEVG.auto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0.055730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FR.VD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-0.048153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-0.644819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ITVSSAo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-0.136273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-0.041073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-0.044093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0.262921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0.262921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0.160382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-0.037585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-0.226797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0.103744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0.215692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0.235378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0.391310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0.579335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Tacc.pulm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-0.018766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5.276907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-0.074840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masseVG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-0.009754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strain.VD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0.076851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0.296709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0.549995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-0.147388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-0.192791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3.366407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0.087992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0.152220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-0.040659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-0.066630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-0.038316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-9.174131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-0.536323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-1.092980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-1.092980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-63.157266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-2.010963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1.370535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-11.560062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-11.989004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FEVG.auto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0.128092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FR.VD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-0.143406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-1.667726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ITVSSAo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-0.371513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-0.107884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-0.114439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0.739319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0.739319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0.450985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-0.097047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0.358152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0.628279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0.781041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1.138154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1.612992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Tacc.pulm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-0.061295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15.860275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-0.178321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strain.VD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0.236789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0.893319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1.542255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-0.335680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-0.525484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9.368034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0.506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0.261666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0.434522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-0.099690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-0.186075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HCT..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-0.093572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-5.413004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-0.298911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-0.566003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-0.566003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0.160644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0.237907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-20.672132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-0.724568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1.116500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-4.715877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-3.961369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FEVG.auto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0.103373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FR.VD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-0.055504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ITVSSAo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-0.144156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-0.057192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-0.065769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0.256128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0.256128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0.156238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-0.058125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-0.330892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-3.616733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0.157515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0.501134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0.172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0.315329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0.763852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0.645274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6.427005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-0.130852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masseVG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-0.016048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0.246952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0.695718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-0.263279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3.272309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0.081516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0.182701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-0.071045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Hb.mass.kg..g...kg.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-0.043350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-2.239888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0.027132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0.005696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0.024078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0.022687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0.587188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0.017165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0.024934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0.113952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0.005933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0.009494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0.052667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0.065831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0.065831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0.027331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-0.013915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0.022579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-0.020396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0.030665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0.003910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0.004819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0.045683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0.530641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0.015734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-0.034940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0.006693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0.016700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masseVG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0.004300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0.044531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0.007968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0.013992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0.010626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vol.ej..teich.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0.008405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0.006611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-284.610261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-21.883951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-37.212531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-37.212531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-7.582646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7.394711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-9.274405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8.426689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-674.818960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49.703117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ITVSSAo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-8.198291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-2.123904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-2.570640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4.635312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4.635312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2.827540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-2.519538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-17.363535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-206.028916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12.934091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21.569965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TDM.Etric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0.386519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20.895975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-1.913795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310.389452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-9.934195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masseVG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-1.577526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-7.305532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-15.327211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60.819845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-1.742208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-4.032885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vol.ej..teich.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-1.994571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-3.153462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5.380020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0.299265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0.454843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0.454843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34.774102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-1.157218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3.247212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FR.VD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0.076376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0.805514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-0.197200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-0.197200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-0.120292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-0.149253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-0.239150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-0.362355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-0.492450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TDM.Etric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-0.009687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-0.452755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Tacc.pulm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0.035159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-6.123862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-0.184650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-0.274196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-2.568857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-0.053055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-0.083270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0.044004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14808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42ED5-6CED-2163-2967-62D8F783D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F56AA43E-4FAF-3123-DA12-F8656FADAC0A}"/>
              </a:ext>
            </a:extLst>
          </p:cNvPr>
          <p:cNvSpPr txBox="1">
            <a:spLocks/>
          </p:cNvSpPr>
          <p:nvPr/>
        </p:nvSpPr>
        <p:spPr>
          <a:xfrm>
            <a:off x="419099" y="-9112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 err="1"/>
              <a:t>Heart</a:t>
            </a:r>
            <a:r>
              <a:rPr lang="fr-FR" sz="2400" dirty="0"/>
              <a:t> – simple </a:t>
            </a:r>
            <a:r>
              <a:rPr lang="fr-FR" sz="2400" dirty="0" err="1"/>
              <a:t>linear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r>
              <a:rPr lang="fr-FR" sz="2400" dirty="0"/>
              <a:t> for qualitative vars (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significant</a:t>
            </a:r>
            <a:r>
              <a:rPr lang="fr-FR" sz="2400" dirty="0"/>
              <a:t> </a:t>
            </a:r>
            <a:r>
              <a:rPr lang="fr-FR" sz="2400" dirty="0" err="1"/>
              <a:t>parameters</a:t>
            </a:r>
            <a:r>
              <a:rPr lang="fr-FR" sz="2400" dirty="0"/>
              <a:t>)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6B7A612D-E941-E78D-59D4-85D29EC66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347533"/>
              </p:ext>
            </p:extLst>
          </p:nvPr>
        </p:nvGraphicFramePr>
        <p:xfrm>
          <a:off x="0" y="1600200"/>
          <a:ext cx="12191998" cy="23835360"/>
        </p:xfrm>
        <a:graphic>
          <a:graphicData uri="http://schemas.openxmlformats.org/drawingml/2006/table">
            <a:tbl>
              <a:tblPr/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Variable_expliquee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Parametre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Estimate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Pvalue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Significativite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-0.041554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CCVG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1.483518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0.731402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0.731402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2.679269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1.037093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DTDVGi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-2.461964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1.901966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DTSVG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1.092103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E..lat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-0.013388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E.A.mit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-0.130733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E.e..mit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0.446054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E.e..mit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0.682172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0.091650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0.123484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0.143260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E.mit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-0.107828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0.084906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0.084582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0.099985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0.144926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E.tric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-0.026732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FEVG..teich.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-1.779912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FEVG.auto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4.081368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-2.098155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-2.360214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GLS.VG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0.750090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-0.296455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3.844734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3.844734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PAPs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6.302842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PAS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7.255312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0.514867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0.173975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0.058207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1.707856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1.346212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-2.226606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STDVDi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0.645286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0.817027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STSVDi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0.453805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TVR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1.251117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VTDVG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11.096243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ao.og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0.057587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0.045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diam.OG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2.463623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masseVG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17.234971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1.596974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1.732597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0.078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surf.OD.ind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0.989196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0.051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vitesse.IT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0.283549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0.067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5.868180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6.775965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vol.OD.ind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4.580032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0.080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vol.OG.ind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4.621441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vol.ej..teich.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6.637802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0.018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vol.éj..CCVG.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9.080696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0.003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0.026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**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130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B3060-EE9B-4126-6234-170EAFECB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9EAE33D-2A3A-79B0-14E5-58225361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61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7C0EE-F288-1441-F897-3B9CBB080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28A835B-6763-F915-4BFC-D156EB07E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38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54F21-23DF-A881-330C-870C90373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2E08F9-4F61-1997-C8A8-227CCD52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Description et comparaisons des caractéristiques des enfants (âge, poids, taille, BMI, sexe,</a:t>
            </a:r>
            <a:br>
              <a:rPr lang="fr-FR" dirty="0"/>
            </a:br>
            <a:r>
              <a:rPr lang="fr-FR" dirty="0"/>
              <a:t>CSP et niveau éducation des parents, </a:t>
            </a:r>
            <a:r>
              <a:rPr lang="fr-FR" dirty="0" err="1"/>
              <a:t>etc</a:t>
            </a:r>
            <a:r>
              <a:rPr lang="fr-FR" dirty="0"/>
              <a:t>) et données hématologiques ([</a:t>
            </a:r>
            <a:r>
              <a:rPr lang="fr-FR" dirty="0" err="1"/>
              <a:t>Hb</a:t>
            </a:r>
            <a:r>
              <a:rPr lang="fr-FR" dirty="0"/>
              <a:t>], </a:t>
            </a:r>
            <a:r>
              <a:rPr lang="fr-FR" dirty="0" err="1"/>
              <a:t>Ht</a:t>
            </a:r>
            <a:r>
              <a:rPr lang="fr-FR" dirty="0"/>
              <a:t>, </a:t>
            </a:r>
            <a:r>
              <a:rPr lang="fr-FR" dirty="0" err="1"/>
              <a:t>Hbmass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viscosité, NFS, marqueurs du fer)</a:t>
            </a:r>
            <a:br>
              <a:rPr lang="fr-FR" dirty="0"/>
            </a:br>
            <a:r>
              <a:rPr lang="fr-FR" dirty="0"/>
              <a:t>a. Box plots par altitude et catégories d’âge</a:t>
            </a:r>
            <a:br>
              <a:rPr lang="fr-FR" dirty="0"/>
            </a:br>
            <a:r>
              <a:rPr lang="fr-FR" dirty="0"/>
              <a:t>b. Tables avec </a:t>
            </a:r>
            <a:r>
              <a:rPr lang="fr-FR" dirty="0" err="1"/>
              <a:t>mean</a:t>
            </a:r>
            <a:r>
              <a:rPr lang="fr-FR" dirty="0"/>
              <a:t> +/- SD par altitude et catégorie d’âge</a:t>
            </a:r>
          </a:p>
        </p:txBody>
      </p:sp>
    </p:spTree>
    <p:extLst>
      <p:ext uri="{BB962C8B-B14F-4D97-AF65-F5344CB8AC3E}">
        <p14:creationId xmlns:p14="http://schemas.microsoft.com/office/powerpoint/2010/main" val="8017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BD68-E85E-45C2-C86D-3EB961303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70A0FB-937F-5E4F-7C66-854A054D5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23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4414C-D30A-2038-3539-1FB3902F7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5937E74-28E1-2078-CBBC-79CB3AB3F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10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8B367-6AE4-1D00-E306-595CBFD98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9069043-FC6D-343D-90B3-B15FE1C9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8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EFA84-9638-0564-9CF8-113FA5C9D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C56548-0568-7FAC-F332-CB6809133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8087"/>
            <a:ext cx="7772400" cy="45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34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E6EA5-2340-4FF7-5D7E-53E79878D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DA92014-2C18-2C6B-E306-F77F3771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6669"/>
            <a:ext cx="7772400" cy="44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13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5055C-E0CF-A83C-4544-89C304A11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B0E266C-9DD1-B079-549E-D4AFFE69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6669"/>
            <a:ext cx="7772400" cy="44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34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6EC4A-E9F9-67E9-23C8-29C4518F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2AD8487-6BDD-1B3A-7E0A-F47C78E2F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6669"/>
            <a:ext cx="7772400" cy="44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09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E470D-5BC1-76B1-0AA9-5285EF11C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87435B6-1A13-79A8-2525-13E692D20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6669"/>
            <a:ext cx="7772400" cy="44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6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0EF8F-33E1-C363-8ED0-EA816954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C866AE4-0DC1-6F1A-9700-46A378B4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6669"/>
            <a:ext cx="7772400" cy="44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68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6B12F-3A19-F5AF-2A84-67DFBBC8C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D21CCF5-073F-E62B-F0FC-841F24F0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6669"/>
            <a:ext cx="7772400" cy="44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94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/>
        </p:nvGraphicFramePr>
        <p:xfrm>
          <a:off x="1981200" y="1600200"/>
          <a:ext cx="7385592" cy="2319552"/>
        </p:xfrm>
        <a:graphic>
          <a:graphicData uri="http://schemas.openxmlformats.org/drawingml/2006/table">
            <a:tbl>
              <a:tblPr/>
              <a:tblGrid>
                <a:gridCol w="881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0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3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2888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Age_mois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22.33 ± 12.50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26.97 ± 12.36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24.92 ± 11.31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29.24 ± 10.16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IMC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16.94 ± 1.94 (n=45)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16.32 ± 1.78 (n=110)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16.51 ± 1.93 (n=45)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15.79 ± 1.65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Poids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11.56 ± 2.66 (n=47)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12.06 ± 2.97 (n=110)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11.91 ± 2.93 (n=45)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11.80 ± 2.55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82.60 ± 10.72 (n=47)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85.46 ± 9.27 (n=110)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84.59 ± 9.32 (n=45)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85.96 ± 8.33 (n=55)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96470E85-18EC-7A63-33BA-0EABBB561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mean</a:t>
            </a:r>
            <a:r>
              <a:rPr lang="fr-FR" sz="2400" dirty="0"/>
              <a:t> +-SD)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FCE50-3494-5AAC-AF4D-140BE33F3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16A56C-270C-A42A-4A7B-2CDA47F35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Comparaison de la prévalence de l’anémie ferriprive diagnostiquée selon différentes</a:t>
            </a:r>
            <a:br>
              <a:rPr lang="fr-FR" dirty="0"/>
            </a:br>
            <a:r>
              <a:rPr lang="fr-FR" dirty="0"/>
              <a:t>méthodes ( c’est-à-dire OMS 2011 + Ferritine, OMS 2024 + Ferritine) par ville et par catégorie</a:t>
            </a:r>
            <a:br>
              <a:rPr lang="fr-FR" dirty="0"/>
            </a:br>
            <a:r>
              <a:rPr lang="fr-FR" dirty="0"/>
              <a:t>d’âge : effet de l’altitude et effet de la méthode</a:t>
            </a:r>
          </a:p>
        </p:txBody>
      </p:sp>
    </p:spTree>
    <p:extLst>
      <p:ext uri="{BB962C8B-B14F-4D97-AF65-F5344CB8AC3E}">
        <p14:creationId xmlns:p14="http://schemas.microsoft.com/office/powerpoint/2010/main" val="1885761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0A5FF-47A7-4CCA-BA58-D0E208637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F5E4BC5-1253-6F0A-7F42-C9963090A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72584"/>
            <a:ext cx="7772400" cy="49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37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FB97C-C90F-0443-4C22-91BE47FD6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3044972-E4D3-D5D3-E8EB-4F367898C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6846"/>
            <a:ext cx="7772400" cy="496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9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B71F5-9F3A-B4AB-E03C-15DDA8F33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E9F22C0-A5B3-4CDA-39B9-85A8E9550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5349"/>
            <a:ext cx="7772400" cy="594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37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C0F1C-062E-8F73-B938-6D21D977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3922947-B414-C391-C4F7-FF94A5BEF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5349"/>
            <a:ext cx="7772400" cy="594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99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D8A37-7354-D6AF-78C1-3124F6CD0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C068C96-74F5-5695-FE87-F0AD65381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56895"/>
            <a:ext cx="7772400" cy="45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56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E5F74-CFD3-71AE-272A-E7F479680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40A8B46-224B-F7E4-BCB5-C3A2C1E62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0884"/>
            <a:ext cx="7772400" cy="49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54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DCF88-61BF-BE9C-684A-23A6A9993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7C99D7-4C52-06D1-60C4-ADB43C3A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fr-FR" dirty="0"/>
              <a:t>Tables avec prévalence</a:t>
            </a:r>
          </a:p>
        </p:txBody>
      </p:sp>
    </p:spTree>
    <p:extLst>
      <p:ext uri="{BB962C8B-B14F-4D97-AF65-F5344CB8AC3E}">
        <p14:creationId xmlns:p14="http://schemas.microsoft.com/office/powerpoint/2010/main" val="2984152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6B147-2E26-44A1-C43E-C4F798E5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CA0681-1702-BF5D-7261-87D210E81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Comparaison de la prévalence de la polyglobulie diagnostiquée selon différentes méthodes</a:t>
            </a:r>
            <a:br>
              <a:rPr lang="fr-FR" dirty="0"/>
            </a:br>
            <a:r>
              <a:rPr lang="fr-FR" dirty="0"/>
              <a:t>(OMS 2011, OMS 2024, </a:t>
            </a:r>
            <a:r>
              <a:rPr lang="fr-FR" dirty="0" err="1"/>
              <a:t>mean</a:t>
            </a:r>
            <a:r>
              <a:rPr lang="fr-FR" dirty="0"/>
              <a:t> [</a:t>
            </a:r>
            <a:r>
              <a:rPr lang="fr-FR" dirty="0" err="1"/>
              <a:t>Hb</a:t>
            </a:r>
            <a:r>
              <a:rPr lang="fr-FR" dirty="0"/>
              <a:t>] +1, +1,5 et +2SD,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Hbmass</a:t>
            </a:r>
            <a:r>
              <a:rPr lang="fr-FR" dirty="0"/>
              <a:t> +1, +1,5 et +2SD) par ville</a:t>
            </a:r>
            <a:br>
              <a:rPr lang="fr-FR" dirty="0"/>
            </a:br>
            <a:r>
              <a:rPr lang="fr-FR" dirty="0"/>
              <a:t>et par catégorie d’âge : effet de l’altitude et effet de la méthode</a:t>
            </a:r>
            <a:br>
              <a:rPr lang="fr-FR" dirty="0"/>
            </a:br>
            <a:r>
              <a:rPr lang="fr-FR" dirty="0"/>
              <a:t>a. Box plots (comparaison entre altitudes, comparaison entre méthodes)</a:t>
            </a:r>
            <a:br>
              <a:rPr lang="fr-FR" dirty="0"/>
            </a:br>
            <a:r>
              <a:rPr lang="fr-FR" dirty="0"/>
              <a:t>b. Tables avec prévalence</a:t>
            </a:r>
            <a:br>
              <a:rPr lang="fr-FR" dirty="0"/>
            </a:br>
            <a:r>
              <a:rPr lang="fr-FR" dirty="0"/>
              <a:t>c. Concordance des méthodes (</a:t>
            </a:r>
            <a:r>
              <a:rPr lang="fr-FR" dirty="0" err="1"/>
              <a:t>McNemar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1152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/>
        </p:nvGraphicFramePr>
        <p:xfrm>
          <a:off x="1981200" y="1600200"/>
          <a:ext cx="7092040" cy="4961886"/>
        </p:xfrm>
        <a:graphic>
          <a:graphicData uri="http://schemas.openxmlformats.org/drawingml/2006/table">
            <a:tbl>
              <a:tblPr/>
              <a:tblGrid>
                <a:gridCol w="2110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605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26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(n=36)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Polyglobulie_2SD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44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44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Polyglobulie_2SD_Hbmass_kg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Polyglobulie_1.5SD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44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Polyglobulie_1.5SD_Hbmass_kg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52A3BFF9-C178-F764-6FFD-E4B6565FD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modalities</a:t>
            </a:r>
            <a:r>
              <a:rPr lang="fr-FR" sz="2400" dirty="0"/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/>
        </p:nvGraphicFramePr>
        <p:xfrm>
          <a:off x="1981200" y="1600201"/>
          <a:ext cx="7618675" cy="2319416"/>
        </p:xfrm>
        <a:graphic>
          <a:graphicData uri="http://schemas.openxmlformats.org/drawingml/2006/table">
            <a:tbl>
              <a:tblPr/>
              <a:tblGrid>
                <a:gridCol w="881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6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3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275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Age_mois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121.83 ± 17.49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117.25 ± 16.25 (n=59)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122.46 ± 15.95 (n=125)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123.58 ± 17.28 (n=96)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IMC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19.92 ± 3.84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18.07 ± 3.93 (n=59)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19.05 ± 3.47 (n=125)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17.08 ± 2.96 (n=95)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Poids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39.98 ± 10.97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34.09 ± 10.94 (n=59)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36.80 ± 10.41 (n=125)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32.57 ± 9.80 (n=95)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Taille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140.83 ± 10.76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136.00 ± 9.39 (n=59)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137.84 ± 9.34 (n=125)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136.70 ± 11.08 (n=95)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57275E1F-204F-A571-6198-EA342643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mean</a:t>
            </a:r>
            <a:r>
              <a:rPr lang="fr-FR" sz="2400" dirty="0"/>
              <a:t> +-SD)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/>
        </p:nvGraphicFramePr>
        <p:xfrm>
          <a:off x="1981200" y="1600201"/>
          <a:ext cx="7092040" cy="5663303"/>
        </p:xfrm>
        <a:graphic>
          <a:graphicData uri="http://schemas.openxmlformats.org/drawingml/2006/table">
            <a:tbl>
              <a:tblPr/>
              <a:tblGrid>
                <a:gridCol w="2110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481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26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(n=123)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Polyglobulie_14.5_OMS2024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(n=113)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(n=43)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(n=102)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Polyglobulie_2SD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(n=123)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(n=61)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(n=65)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Polyglobulie_2SD_Hbmass_kg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(n=105)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Polyglobulie_1.5SD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(n=116)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Polyglobulie_1.5SD_Hbmass_kg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(n=101)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A47A5FE6-76D8-3C18-62E7-3E54F8B91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modalities</a:t>
            </a:r>
            <a:r>
              <a:rPr lang="fr-FR" sz="2400" dirty="0"/>
              <a:t>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F72D27D-5880-A2D8-BD70-89F4EE862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21976"/>
            <a:ext cx="7772400" cy="481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02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C2747D-FC63-D47E-C64A-8908E9E52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3882"/>
            <a:ext cx="7772400" cy="519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43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54BA0D6-6366-DD78-2E26-83543196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752"/>
            <a:ext cx="7772400" cy="4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47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ECAE5-6C38-9F5E-60D9-36F7598E2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ABC45CB-5BCC-F542-A794-DBA62B154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752"/>
            <a:ext cx="7772400" cy="4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97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513B0-011A-639C-A7B4-DD250B157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0F8CB2-A686-9779-3897-D9480C68D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752"/>
            <a:ext cx="7772400" cy="4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36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36DFE-ECBC-8CC4-7724-4D4625B0E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2CB2FE8-432E-D8D6-752C-7B820B890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752"/>
            <a:ext cx="7772400" cy="4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903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00DE3-4339-0B0F-FA58-2F06F1562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00BFA3-7C0E-9611-6907-2D530267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752"/>
            <a:ext cx="7772400" cy="4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07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75214-9179-0245-9DB2-7E0D553CD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2251553-A72D-EF0D-B7AE-C0A3EC7DD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752"/>
            <a:ext cx="7772400" cy="4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55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AD537-E645-80B9-A603-A5CDE0389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3A930C8-9BB1-7AE5-A582-96EA7618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752"/>
            <a:ext cx="7772400" cy="4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58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/>
        </p:nvGraphicFramePr>
        <p:xfrm>
          <a:off x="1981201" y="1600201"/>
          <a:ext cx="6954685" cy="5304401"/>
        </p:xfrm>
        <a:graphic>
          <a:graphicData uri="http://schemas.openxmlformats.org/drawingml/2006/table">
            <a:tbl>
              <a:tblPr/>
              <a:tblGrid>
                <a:gridCol w="1531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3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605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26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27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Age_categorie_binaire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295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Age_categorie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0-12 mois (n=13)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12-18 mois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18-24 mois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ans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ans (n=12)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0-12 mois (n=12)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12-18 mois (n=22)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18-24 mois (n=15)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ans (n=31)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ans (n=34)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0-12 mois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12-18 mois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18-24 mois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ans (n=13)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ans (n=11)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0-12 mois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12-18 mois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18-24 mois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ans (n=21)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ans (n=19)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7313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CSP_M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 (n=30)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(n=19)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 (n=43)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 (n=9)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 (n=14)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4322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CSP_P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(n=13)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(n=32)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 (n=15)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(n=10)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(n=19)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F42F4B25-1BAA-83B4-B5E2-0580D13A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modalities</a:t>
            </a:r>
            <a:r>
              <a:rPr lang="fr-FR" sz="2400" dirty="0"/>
              <a:t>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44FF7-6A96-EF99-CC96-AAEDD939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72FED9-579F-1770-5DAB-14FB5B0F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5. Comparaison des moyennes des différents marqueurs sanguins du fer (ou de la prévalence</a:t>
            </a:r>
            <a:br>
              <a:rPr lang="fr-FR" dirty="0"/>
            </a:br>
            <a:r>
              <a:rPr lang="fr-FR" dirty="0"/>
              <a:t>de valeurs hautes ou basses) entre enfants avec/sans anémie selon les différentes méthodes</a:t>
            </a:r>
            <a:br>
              <a:rPr lang="fr-FR" dirty="0"/>
            </a:br>
            <a:r>
              <a:rPr lang="fr-FR" dirty="0"/>
              <a:t>(OMS 2011, OMS 2024, </a:t>
            </a:r>
            <a:r>
              <a:rPr lang="fr-FR" dirty="0" err="1"/>
              <a:t>mean</a:t>
            </a:r>
            <a:r>
              <a:rPr lang="fr-FR" dirty="0"/>
              <a:t> [</a:t>
            </a:r>
            <a:r>
              <a:rPr lang="fr-FR" dirty="0" err="1"/>
              <a:t>Hb</a:t>
            </a:r>
            <a:r>
              <a:rPr lang="fr-FR" dirty="0"/>
              <a:t>] -1, -1,5 et -2SD,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Hbmass</a:t>
            </a:r>
            <a:r>
              <a:rPr lang="fr-FR" dirty="0"/>
              <a:t> -1, -1,5 et -2SD) par ville et</a:t>
            </a:r>
            <a:br>
              <a:rPr lang="fr-FR" dirty="0"/>
            </a:br>
            <a:r>
              <a:rPr lang="fr-FR" dirty="0"/>
              <a:t>par catégorie d’âge </a:t>
            </a:r>
            <a:br>
              <a:rPr lang="fr-FR" dirty="0"/>
            </a:br>
            <a:r>
              <a:rPr lang="fr-FR" dirty="0"/>
              <a:t>a. Box plots</a:t>
            </a:r>
            <a:br>
              <a:rPr lang="fr-FR" dirty="0"/>
            </a:br>
            <a:r>
              <a:rPr lang="fr-FR" dirty="0"/>
              <a:t>b. Tables avec </a:t>
            </a:r>
            <a:r>
              <a:rPr lang="fr-FR" dirty="0" err="1"/>
              <a:t>mean</a:t>
            </a:r>
            <a:r>
              <a:rPr lang="fr-FR" dirty="0"/>
              <a:t> +/- SD</a:t>
            </a:r>
          </a:p>
        </p:txBody>
      </p:sp>
    </p:spTree>
    <p:extLst>
      <p:ext uri="{BB962C8B-B14F-4D97-AF65-F5344CB8AC3E}">
        <p14:creationId xmlns:p14="http://schemas.microsoft.com/office/powerpoint/2010/main" val="1677286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/>
        </p:nvGraphicFramePr>
        <p:xfrm>
          <a:off x="1981201" y="1600201"/>
          <a:ext cx="9388323" cy="4286517"/>
        </p:xfrm>
        <a:graphic>
          <a:graphicData uri="http://schemas.openxmlformats.org/drawingml/2006/table">
            <a:tbl>
              <a:tblPr/>
              <a:tblGrid>
                <a:gridCol w="2573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6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3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2888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265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5.07 ± 1.17 (n=33)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5.08 ± 0.89 (n=26)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4.83 ± 1.06 (n=35)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4.82 ± 1.04 (n=44)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5.04 ± 4.31 (n=34)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7.81 ± 14.73 (n=27)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6.57 ± 6.39 (n=37)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5.34 ± 3.47 (n=46)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ERFE..ng.mL.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0.37 ± 0.49 (n=19)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1.09 ± 1.92 (n=25)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2.73 ± 5.40 (n=36)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1.90 ± 4.50 (n=37)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11.33 ± 4.77 (n=34)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12.73 ± 5.96 (n=27)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12.40 ± 6.17 (n=37)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13.05 ± 8.01 (n=46)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29.50 ± 15.79 (n=34)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28.15 ± 21.15 (n=27)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19.97 ± 11.84 (n=37)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20.24 ± 15.52 (n=46)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1.61 ± 0.36 (n=34)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1.54 ± 0.26 (n=26)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1.68 ± 0.30 (n=37)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2.04 ± 0.75 (n=46)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2.75 ± 0.36 (n=34)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2.68 ± 0.35 (n=27)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2.99 ± 0.39 (n=37)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3.02 ± 0.54 (n=46)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355.78 ± 109.77 (n=9)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446.05 ± 154.26 (n=21)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485.71 ± 149.04 (n=28)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404.17 ± 140.80 (n=23)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16.62 ± 2.91 (n=9)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16.39 ± 3.36 (n=20)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12.68 ± 2.86 (n=25)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11.87 ± 3.04 (n=24)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9E2F9B5C-D400-DEA4-EE74-169A29D0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mean</a:t>
            </a:r>
            <a:r>
              <a:rPr lang="fr-FR" sz="2400" dirty="0"/>
              <a:t> +-SD)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/>
        </p:nvGraphicFramePr>
        <p:xfrm>
          <a:off x="1981200" y="1600201"/>
          <a:ext cx="9543712" cy="4286381"/>
        </p:xfrm>
        <a:graphic>
          <a:graphicData uri="http://schemas.openxmlformats.org/drawingml/2006/table">
            <a:tbl>
              <a:tblPr/>
              <a:tblGrid>
                <a:gridCol w="2573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38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3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2752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01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265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Body.iron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1.58 ± 0.44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1.84 ± 0.51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1.69 ± 0.44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1.86 ± 0.49 (n=77)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CRP..mg.L.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5.50 ± 9.86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4.18 ± 2.08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5.96 ± 3.87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7.30 ± 12.14 (n=77)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ERFE..ng.mL.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0.27 ± 0.69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0.69 ± 1.39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1.46 ± 5.23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1.14 ± 5.46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FER..micromol.L.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14.75 ± 6.35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14.90 ± 5.54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14.58 ± 5.41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16.89 ± 7.18 (n=77)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FERRITINE..microg.L.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34.01 ± 22.51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31.13 ± 12.50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27.46 ± 14.55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38.17 ± 23.55 (n=77)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RECEPTEUR.TRANSFERINE..mg.L.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1.53 ± 0.49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1.44 ± 0.24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1.57 ± 0.27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1.70 ± 0.32 (n=77)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TRANSFERINE..g.L.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2.98 ± 0.43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2.86 ± 0.34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2.94 ± 0.41 (n=124)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2.98 ± 0.33 (n=77)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Vit.B12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398.68 ± 141.38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467.20 ± 125.77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457.55 ± 148.40 (n=122)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488.21 ± 130.00 (n=90)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128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Vit.B9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14.51 ± 4.25 (n=82)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13.91 ± 3.06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11.59 ± 3.29 (n=121)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11.08 ± 3.01 (n=89)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34712474-059C-A595-BE44-EFC0F8AF9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mean</a:t>
            </a:r>
            <a:r>
              <a:rPr lang="fr-FR" sz="2400" dirty="0"/>
              <a:t> +-SD)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873E85-49FC-C891-9B57-20AD5426C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46C411-4B31-4332-4284-953121BFE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Ici, nous utilisons le </a:t>
            </a:r>
            <a:r>
              <a:rPr lang="fr-FR" dirty="0" err="1"/>
              <a:t>t.test</a:t>
            </a:r>
            <a:r>
              <a:rPr lang="fr-FR" dirty="0"/>
              <a:t> pour comparer les moyennes des deux groupes (ex : Anemie_OMS2024 yes </a:t>
            </a:r>
            <a:r>
              <a:rPr lang="fr-FR" dirty="0" err="1"/>
              <a:t>v.s</a:t>
            </a:r>
            <a:r>
              <a:rPr lang="fr-FR" dirty="0"/>
              <a:t>. no)</a:t>
            </a:r>
          </a:p>
          <a:p>
            <a:r>
              <a:rPr lang="fr-FR" dirty="0"/>
              <a:t>H0 (p&gt;0.05) : la moyenne de fer des enfants </a:t>
            </a:r>
            <a:r>
              <a:rPr lang="fr-FR" dirty="0" err="1"/>
              <a:t>anemiques</a:t>
            </a:r>
            <a:r>
              <a:rPr lang="fr-FR" dirty="0"/>
              <a:t> selon oms2024 ne sont pas significativement différente de la moyenne de fer des enfants non-anémiques</a:t>
            </a:r>
          </a:p>
          <a:p>
            <a:r>
              <a:rPr lang="fr-FR" dirty="0"/>
              <a:t>H1 (p&lt;0.05) : il existe une différence significative entre la moyenne de fer des enfants anémiques par rapport aux non anémiques</a:t>
            </a:r>
          </a:p>
          <a:p>
            <a:endParaRPr lang="fr-FR" dirty="0"/>
          </a:p>
          <a:p>
            <a:r>
              <a:rPr lang="fr-FR" dirty="0"/>
              <a:t>RAPPEL :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D6D852D-ABC1-4BAF-8FED-ED6D6066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258" y="5067300"/>
            <a:ext cx="27051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08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E75CB-F933-0476-548B-BD4FFF410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B7BB6E7-177C-D5E2-4595-6D225497A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88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3A599-3C41-BD9F-76A3-BAA09ED4C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0CEC7A3-B7C3-E17E-A78C-698C0EC11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004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6A86F-6B2D-5A01-0E25-4BC4B84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D45E982-8CA2-7570-AF3F-8F259CBE7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657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AD8D6-F6C6-B3EC-E5B4-5E56CFC07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906B9D8-CFD4-4086-203C-DD83E486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355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3C204-BB50-DD20-4670-50191BC2D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C54456D-C823-94CC-0683-85D8FAD09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74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14B4F-D1FB-1D17-F5F7-75E78B0F9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B1C1D8B-B522-7EB6-E4EC-1D62B8B10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83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/>
        </p:nvGraphicFramePr>
        <p:xfrm>
          <a:off x="1981200" y="1600201"/>
          <a:ext cx="6697212" cy="4999477"/>
        </p:xfrm>
        <a:graphic>
          <a:graphicData uri="http://schemas.openxmlformats.org/drawingml/2006/table">
            <a:tbl>
              <a:tblPr/>
              <a:tblGrid>
                <a:gridCol w="1531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481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26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27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Age_categorie_binaire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 (n=83)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 (n=59)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 (n=125)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 (n=96)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295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Age_categorie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 ans (n=20)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 ans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 ans (n=14)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 ans (n=21)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ans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 ans (n=13)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 ans (n=12)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 ans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 ans (n=22)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ans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 ans (n=36)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 ans (n=29)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 ans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 ans (n=27)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ans (n=22)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 ans (n=25)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 ans (n=15)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12 ans (n=16)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 ans (n=24)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ans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7313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CSP_M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(n=16)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10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 (n=41)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(n=25)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 (n=27)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(n=26)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11 (n=30)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7313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CSP_P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1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(n=21)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(n=16)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 (n=14)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2 (n=15)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4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(n=29)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6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7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 (n=18)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3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5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9 (n=41)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43EF20A4-86D0-02CB-FE4C-DD466BA4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</a:t>
            </a:r>
            <a:r>
              <a:rPr lang="fr-FR" sz="2400" dirty="0" err="1"/>
              <a:t>modalities</a:t>
            </a:r>
            <a:endParaRPr lang="fr-FR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3E41C-5346-BED5-8E8A-9EAA6DB32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4B0BB29-D0DF-239B-E809-446C6C37A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93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4537E-DA08-F1F6-E551-0C360EC83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DC4334A-ED32-8548-734E-71C1A770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156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FB1EC77-5EE1-B1DE-AEC6-2B867BCFD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7910"/>
            <a:ext cx="7772400" cy="62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36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2791530-2D1E-56BC-84FA-7D25D369B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7910"/>
            <a:ext cx="7772400" cy="62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738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3214D-05AF-3A55-EAFB-27ABF98B9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9817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B22F5-2D5B-E7CB-ED92-6A5E16228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D5EEAA-B4E5-BA0D-8C51-EF00CCD60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36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04B61-20B7-D221-C3FF-4DFEC392D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92E8253-59E9-06CA-EBA7-5FE3050EA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851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CADC7-A5E8-FC5C-180C-64A2A0A46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A6B48C5-B825-8ECB-865F-43895A02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979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B1685-E4D8-A54C-53C9-A40AFC99C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16A0EC6-82A6-3348-01B0-3731E31A1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828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7ED81-42BD-EDEF-F80A-2FC1FF783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412A9FF-5F30-1C5F-3D09-7C9250183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81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230F7-17B6-85E7-6A31-F5754485F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950AA8-4F88-CFE4-4D5F-C0DD320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Comparaison de la prévalence de l’anémie diagnostiquée selon différentes méthodes (OMS</a:t>
            </a:r>
            <a:br>
              <a:rPr lang="fr-FR" dirty="0"/>
            </a:br>
            <a:r>
              <a:rPr lang="fr-FR" dirty="0"/>
              <a:t>2011, OMS 2024, </a:t>
            </a:r>
            <a:r>
              <a:rPr lang="fr-FR" dirty="0" err="1"/>
              <a:t>mean</a:t>
            </a:r>
            <a:r>
              <a:rPr lang="fr-FR" dirty="0"/>
              <a:t> [</a:t>
            </a:r>
            <a:r>
              <a:rPr lang="fr-FR" dirty="0" err="1"/>
              <a:t>Hb</a:t>
            </a:r>
            <a:r>
              <a:rPr lang="fr-FR" dirty="0"/>
              <a:t>] -1, -1,5 et -2SD,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Hbmass</a:t>
            </a:r>
            <a:r>
              <a:rPr lang="fr-FR" dirty="0"/>
              <a:t> -1, -1,5 et -2SD) par ville et par</a:t>
            </a:r>
            <a:br>
              <a:rPr lang="fr-FR" dirty="0"/>
            </a:br>
            <a:r>
              <a:rPr lang="fr-FR" dirty="0"/>
              <a:t>catégorie d’âge : effet de l’altitude et effet de la méthode</a:t>
            </a:r>
            <a:br>
              <a:rPr lang="fr-FR" dirty="0"/>
            </a:br>
            <a:r>
              <a:rPr lang="fr-FR" dirty="0"/>
              <a:t>a. Box plots (comparaison entre altitudes, comparaison entre méthodes)</a:t>
            </a:r>
            <a:br>
              <a:rPr lang="fr-FR" dirty="0"/>
            </a:br>
            <a:r>
              <a:rPr lang="fr-FR" dirty="0"/>
              <a:t>b. Tables avec prévalence</a:t>
            </a:r>
            <a:br>
              <a:rPr lang="fr-FR" dirty="0"/>
            </a:br>
            <a:r>
              <a:rPr lang="fr-FR" dirty="0"/>
              <a:t>c. Concordance des méthodes (</a:t>
            </a:r>
            <a:r>
              <a:rPr lang="fr-FR" dirty="0" err="1"/>
              <a:t>McNemar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49105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A9CA7-1E86-35AC-90EA-9B12110E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CE0C70-DDD2-26A9-79D9-2B9447BAD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377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A9048-8F12-0672-A548-351E1FDDC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35B4F1C-6B02-E774-1537-EDE94A02B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01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1196C-705E-7E30-5D37-66BDE0B08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EAC670-8521-66E3-CA5B-F45BE284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968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04163-2707-1A34-E5D6-2E4DE651D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96755AF-05DB-F078-4C73-C3720D93D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7910"/>
            <a:ext cx="7772400" cy="62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12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1BE4B-C649-9314-8E6C-7F8563011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ED0A1EC-96E8-1E34-2B43-5EFB0A8C3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7910"/>
            <a:ext cx="7772400" cy="62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347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9A1E5-86BB-4AC2-C5D7-4CA25DC31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8438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FD8FB-652C-734D-6C1C-0E4391753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371623-934C-86CA-7B3D-DFFAD6F4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Comparaison des moyennes des différents marqueurs sanguins du fer (ou de la prévalence</a:t>
            </a:r>
            <a:br>
              <a:rPr lang="fr-FR" dirty="0"/>
            </a:br>
            <a:r>
              <a:rPr lang="fr-FR" dirty="0"/>
              <a:t>de valeurs hautes ou basses) entre enfants avec/sans polyglobulie selon les différentes</a:t>
            </a:r>
            <a:br>
              <a:rPr lang="fr-FR" dirty="0"/>
            </a:br>
            <a:r>
              <a:rPr lang="fr-FR" dirty="0"/>
              <a:t>méthodes (OMS 2011, OMS 2024, </a:t>
            </a:r>
            <a:r>
              <a:rPr lang="fr-FR" dirty="0" err="1"/>
              <a:t>mean</a:t>
            </a:r>
            <a:r>
              <a:rPr lang="fr-FR" dirty="0"/>
              <a:t> [</a:t>
            </a:r>
            <a:r>
              <a:rPr lang="fr-FR" dirty="0" err="1"/>
              <a:t>Hb</a:t>
            </a:r>
            <a:r>
              <a:rPr lang="fr-FR" dirty="0"/>
              <a:t>] +1, +1,5 et +2SD,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Hbmass</a:t>
            </a:r>
            <a:r>
              <a:rPr lang="fr-FR" dirty="0"/>
              <a:t> +1, +1,5 et</a:t>
            </a:r>
            <a:br>
              <a:rPr lang="fr-FR" dirty="0"/>
            </a:br>
            <a:r>
              <a:rPr lang="fr-FR" dirty="0"/>
              <a:t>+2SD) par ville et par catégorie d’âge</a:t>
            </a:r>
          </a:p>
        </p:txBody>
      </p:sp>
    </p:spTree>
    <p:extLst>
      <p:ext uri="{BB962C8B-B14F-4D97-AF65-F5344CB8AC3E}">
        <p14:creationId xmlns:p14="http://schemas.microsoft.com/office/powerpoint/2010/main" val="3439691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5F7A5-F188-7BF0-7D29-4EC3F4FEA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DAEC830-2550-FFE4-4766-EDA9CAC6E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669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EBC04-3CF5-B87F-8F3B-C0995176B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66ED4BF-FF5C-7649-84C4-4FB36D665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143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6B454-9302-44B8-7346-2FA672E67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CDD3B0C-BD49-EF00-D4AF-FEC73A3BC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61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/>
        </p:nvGraphicFramePr>
        <p:xfrm>
          <a:off x="1981200" y="1600200"/>
          <a:ext cx="6837792" cy="6194460"/>
        </p:xfrm>
        <a:graphic>
          <a:graphicData uri="http://schemas.openxmlformats.org/drawingml/2006/table">
            <a:tbl>
              <a:tblPr/>
              <a:tblGrid>
                <a:gridCol w="1856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605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0-3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26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(n=39)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(n=64)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(n=27)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(n=27)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(n=39)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(n=37)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Anemie_2SD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44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44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Anemie_2SD_Hbmass_kg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Anemie_1.5SD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44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Anemie_1.5SD_Hbmass_kg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(n=49)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(n=114)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(n=32)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(n=37)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(n=10)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E444B261-095D-D55B-A854-750220EC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modalities</a:t>
            </a:r>
            <a:r>
              <a:rPr lang="fr-FR" sz="2400" dirty="0"/>
              <a:t>)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F5490-C57D-DCA2-3807-AAAB563AC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AA4B7E4-C506-B801-2FDB-805A6EED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47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20DBD-7264-D204-111E-EEC01B1DD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41A0C44-77EF-9ADF-551F-958C4BD8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624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AE4FF-2CC1-43FC-B748-F96F3CC6E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26FAEF2-A9A5-2082-C932-BB61AAE18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465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A713A-14AB-01E9-1974-3E739BACB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DEACA7D-0A26-C6AD-C138-70CB0DB2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55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BE198-5859-E303-A261-941126623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E1E8CCC-1D31-28A8-9E14-303F6376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838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626C3-0DBB-D4E3-3577-650B86C42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441FCD1-2749-5C59-D1F9-F1173311A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48393"/>
            <a:ext cx="7772400" cy="55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885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9A6B2-392F-85EB-D8D8-AF07E54EE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0999022-A04B-5384-5D3A-C11D47391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48393"/>
            <a:ext cx="7772400" cy="55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755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45096-48A6-234B-014C-FC1E94D7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2139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0AC97-4E63-ACF5-021E-05CDA50F2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6BF89C9-A1E8-D1F5-092A-47F35867A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49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E9CA5-7EFF-63FC-22AB-7CB1E8FFB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E0F7702-85B7-F59B-BEE8-7D00906B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78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/>
          <p:cNvGraphicFramePr>
            <a:graphicFrameLocks noGrp="1"/>
          </p:cNvGraphicFramePr>
          <p:nvPr/>
        </p:nvGraphicFramePr>
        <p:xfrm>
          <a:off x="1981200" y="1600201"/>
          <a:ext cx="6837792" cy="6777372"/>
        </p:xfrm>
        <a:graphic>
          <a:graphicData uri="http://schemas.openxmlformats.org/drawingml/2006/table">
            <a:tbl>
              <a:tblPr/>
              <a:tblGrid>
                <a:gridCol w="1856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481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sz="10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Helvetica"/>
                        <a:cs typeface="Helvetica"/>
                        <a:sym typeface="Helvetica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8-12 ans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26"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Lima (150m)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Cusco (3400m)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Juliaca (3800m)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La Rinconada (5100m)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(n=113)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(n=121)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(n=108)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Anemie_2SD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(n=80)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(n=122)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(n=64)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(n=38)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(n=98)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(n=69)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Anemie_2SD_Hbmass_kg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(n=109)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Anemie_1.5SD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(n=4)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(n=114)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(n=6)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Anemie_1.5SD_Hbmass_kg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(n=69)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(n=7)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(n=42)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(n=104)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(n=5)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(n=16)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(n=72)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(n=21)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7782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Anemie_OMS2024_FER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(n=122)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(n=93)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62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Anemie_OMS2011_FER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(n=82)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(n=1)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(n=54)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(n=5)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(n=117)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(n=8)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non (n=91)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oui (n=2)</a:t>
                      </a:r>
                      <a:b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</a:br>
                      <a:r>
                        <a:rPr sz="10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sym typeface="Helvetica"/>
                        </a:rPr>
                        <a:t>NA (n=3)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3D51CF90-B5AC-D26B-8907-B441846E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-161781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Table (</a:t>
            </a:r>
            <a:r>
              <a:rPr lang="fr-FR" sz="2400" dirty="0" err="1"/>
              <a:t>modalities</a:t>
            </a:r>
            <a:r>
              <a:rPr lang="fr-FR" sz="2400" dirty="0"/>
              <a:t>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6F6A9-CEEF-EDA0-25A4-96B86E22F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989CEB8-9F58-3C13-C6BE-AC7153C4D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74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33AE9-019D-4178-E117-266D9F57D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D4A9D1D-D45D-7E90-36C8-EACF1C759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081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333FB-CFD6-7F46-9D4B-CE16056BA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BCD224F-F424-B3E8-FB7C-42B85F83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443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628C7-9E12-1605-93E4-CDC7B7D72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5D2EA16-07E1-54B8-1E1A-1C0AFD22C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230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36247-FF23-3C48-35B2-DADE2D777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643DEFB-53E2-8522-12B8-6CF79CAD8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473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8D6CA-8772-972A-FE20-E7C76C98E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496611E-8C75-B797-24AA-BC38CE35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2501"/>
            <a:ext cx="7772400" cy="6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952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67B8C-10D5-64FD-88D9-3B85AC53B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AD25D49-7E00-08F3-9491-DDEF1BB22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48393"/>
            <a:ext cx="7772400" cy="55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355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2B263-9693-31B5-EF92-C02305F52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D23B179-4F36-E4D4-F525-49D7C5EF3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48393"/>
            <a:ext cx="7772400" cy="55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780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7F8E7-5BB7-7005-05F0-723CFD6AD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1984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A6E5A-6AA9-551A-B978-99C858D6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BE29412-9FA1-B807-D219-E52CB1BB0DAC}"/>
              </a:ext>
            </a:extLst>
          </p:cNvPr>
          <p:cNvSpPr txBox="1"/>
          <p:nvPr/>
        </p:nvSpPr>
        <p:spPr>
          <a:xfrm>
            <a:off x="3048886" y="2690336"/>
            <a:ext cx="60977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Concordance (proportion croisée et </a:t>
            </a:r>
            <a:r>
              <a:rPr lang="fr-FR" dirty="0" err="1"/>
              <a:t>McNemar</a:t>
            </a:r>
            <a:r>
              <a:rPr lang="fr-FR" dirty="0"/>
              <a:t>) entre le diagnostic de l’anémie selon les</a:t>
            </a:r>
          </a:p>
          <a:p>
            <a:r>
              <a:rPr lang="fr-FR" dirty="0"/>
              <a:t>différentes méthodes (OMS 2011, OMS 2024, </a:t>
            </a:r>
            <a:r>
              <a:rPr lang="fr-FR" dirty="0" err="1"/>
              <a:t>mean</a:t>
            </a:r>
            <a:r>
              <a:rPr lang="fr-FR" dirty="0"/>
              <a:t> [</a:t>
            </a:r>
            <a:r>
              <a:rPr lang="fr-FR" dirty="0" err="1"/>
              <a:t>Hb</a:t>
            </a:r>
            <a:r>
              <a:rPr lang="fr-FR" dirty="0"/>
              <a:t>] -1, -1,5 et -2SD,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Hbmass</a:t>
            </a:r>
            <a:r>
              <a:rPr lang="fr-FR" dirty="0"/>
              <a:t> -1, -</a:t>
            </a:r>
          </a:p>
          <a:p>
            <a:r>
              <a:rPr lang="fr-FR" dirty="0"/>
              <a:t>1,5 et -2SD) et la présence d’une Ferritine basse, d’une coef de saturation de la transferrine</a:t>
            </a:r>
          </a:p>
          <a:p>
            <a:r>
              <a:rPr lang="fr-FR" dirty="0"/>
              <a:t>bas, d’une CRP élevée (&amp;gt;20 ou &amp;gt;5 mg/L)</a:t>
            </a:r>
          </a:p>
        </p:txBody>
      </p:sp>
    </p:spTree>
    <p:extLst>
      <p:ext uri="{BB962C8B-B14F-4D97-AF65-F5344CB8AC3E}">
        <p14:creationId xmlns:p14="http://schemas.microsoft.com/office/powerpoint/2010/main" val="401815884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23384</Words>
  <Application>Microsoft Macintosh PowerPoint</Application>
  <PresentationFormat>Grand écran</PresentationFormat>
  <Paragraphs>6353</Paragraphs>
  <Slides>179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179</vt:i4>
      </vt:variant>
    </vt:vector>
  </HeadingPairs>
  <TitlesOfParts>
    <vt:vector size="185" baseType="lpstr">
      <vt:lpstr>Aptos</vt:lpstr>
      <vt:lpstr>Aptos Display</vt:lpstr>
      <vt:lpstr>Arial</vt:lpstr>
      <vt:lpstr>Cambria Math</vt:lpstr>
      <vt:lpstr>Helvetica</vt:lpstr>
      <vt:lpstr>Thème Office</vt:lpstr>
      <vt:lpstr>Présentation finale</vt:lpstr>
      <vt:lpstr>Description et comparaisons des caractéristiques des enfants (âge, poids, taille, BMI, sexe, CSP et niveau éducation des parents, etc) et données hématologiques ([Hb], Ht, Hbmass, viscosité, NFS, marqueurs du fer) a. Box plots par altitude et catégories d’âge b. Tables avec mean +/- SD par altitude et catégorie d’âge</vt:lpstr>
      <vt:lpstr>Table (mean +-SD)</vt:lpstr>
      <vt:lpstr>Table (mean +-SD)</vt:lpstr>
      <vt:lpstr>Table (modalities)</vt:lpstr>
      <vt:lpstr>Table modalities</vt:lpstr>
      <vt:lpstr>Comparaison de la prévalence de l’anémie diagnostiquée selon différentes méthodes (OMS 2011, OMS 2024, mean [Hb] -1, -1,5 et -2SD, mean Hbmass -1, -1,5 et -2SD) par ville et par catégorie d’âge : effet de l’altitude et effet de la méthode a. Box plots (comparaison entre altitudes, comparaison entre méthodes) b. Tables avec prévalence c. Concordance des méthodes (McNemar)</vt:lpstr>
      <vt:lpstr>Table (modalities)</vt:lpstr>
      <vt:lpstr>Table (modalities)</vt:lpstr>
      <vt:lpstr>EXPLICATIONS</vt:lpstr>
      <vt:lpstr>Présentation PowerPoint</vt:lpstr>
      <vt:lpstr>Présentation PowerPoint</vt:lpstr>
      <vt:lpstr>EXPLICATIONS</vt:lpstr>
      <vt:lpstr>Présentation PowerPoint</vt:lpstr>
      <vt:lpstr>Présentation PowerPoint</vt:lpstr>
      <vt:lpstr>EXPLICATIONS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Comparaison de la prévalence de l’anémie ferriprive diagnostiquée selon différentes méthodes ( c’est-à-dire OMS 2011 + Ferritine, OMS 2024 + Ferritine) par ville et par catégorie d’âge : effet de l’altitude et effet de la méthode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Tables avec prévalence</vt:lpstr>
      <vt:lpstr>Comparaison de la prévalence de la polyglobulie diagnostiquée selon différentes méthodes (OMS 2011, OMS 2024, mean [Hb] +1, +1,5 et +2SD, mean Hbmass +1, +1,5 et +2SD) par ville et par catégorie d’âge : effet de l’altitude et effet de la méthode a. Box plots (comparaison entre altitudes, comparaison entre méthodes) b. Tables avec prévalence c. Concordance des méthodes (McNemar)</vt:lpstr>
      <vt:lpstr>Table (modalities)</vt:lpstr>
      <vt:lpstr>Table (modalities)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5. Comparaison des moyennes des différents marqueurs sanguins du fer (ou de la prévalence de valeurs hautes ou basses) entre enfants avec/sans anémie selon les différentes méthodes (OMS 2011, OMS 2024, mean [Hb] -1, -1,5 et -2SD, mean Hbmass -1, -1,5 et -2SD) par ville et par catégorie d’âge  a. Box plots b. Tables avec mean +/- SD</vt:lpstr>
      <vt:lpstr>Table (mean +-SD)</vt:lpstr>
      <vt:lpstr>Table (mean +-SD)</vt:lpstr>
      <vt:lpstr>EXPLICATIONS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Comparaison des moyennes des différents marqueurs sanguins du fer (ou de la prévalence de valeurs hautes ou basses) entre enfants avec/sans polyglobulie selon les différentes méthodes (OMS 2011, OMS 2024, mean [Hb] +1, +1,5 et +2SD, mean Hbmass +1, +1,5 et +2SD) par ville et par catégorie d’âge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Table (mean +-SD)</vt:lpstr>
      <vt:lpstr>Table (mean +-SD)</vt:lpstr>
      <vt:lpstr>t.test on mean values for each parameters between anemic and non-anemic childrens (nutrition)</vt:lpstr>
      <vt:lpstr>t.test on mean values for each parameters between polycythemic and non-polycythemic childrens (nutrition)</vt:lpstr>
      <vt:lpstr>Présentation PowerPoint</vt:lpstr>
      <vt:lpstr>Présentation PowerPoint</vt:lpstr>
      <vt:lpstr>Présentation PowerPoint</vt:lpstr>
      <vt:lpstr>Présentation PowerPoint</vt:lpstr>
      <vt:lpstr>Table (mean +-SD)</vt:lpstr>
      <vt:lpstr>Table (mean +-SD)</vt:lpstr>
      <vt:lpstr>t.test on mean values for each parameters between anemic and non-anemic childrens (neuro)</vt:lpstr>
      <vt:lpstr>Présentation PowerPoint</vt:lpstr>
      <vt:lpstr>Présentation PowerPoint</vt:lpstr>
      <vt:lpstr>Présentation PowerPoint</vt:lpstr>
      <vt:lpstr>Présentation PowerPoint</vt:lpstr>
      <vt:lpstr>Table (mean +-SD)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LANCELOT RAVIER</dc:creator>
  <cp:lastModifiedBy>LANCELOT RAVIER</cp:lastModifiedBy>
  <cp:revision>17</cp:revision>
  <dcterms:created xsi:type="dcterms:W3CDTF">2025-07-28T09:13:59Z</dcterms:created>
  <dcterms:modified xsi:type="dcterms:W3CDTF">2025-08-28T10:03:33Z</dcterms:modified>
</cp:coreProperties>
</file>